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58" r:id="rId5"/>
    <p:sldId id="282" r:id="rId6"/>
    <p:sldId id="283" r:id="rId7"/>
    <p:sldId id="259" r:id="rId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 autoAdjust="0"/>
    <p:restoredTop sz="94728" autoAdjust="0"/>
  </p:normalViewPr>
  <p:slideViewPr>
    <p:cSldViewPr>
      <p:cViewPr varScale="1">
        <p:scale>
          <a:sx n="75" d="100"/>
          <a:sy n="75" d="100"/>
        </p:scale>
        <p:origin x="340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FD5EA4-5008-4541-8FE8-0819917BD0D1}" type="datetimeFigureOut">
              <a:rPr lang="de-DE" smtClean="0"/>
              <a:t>22.07.2021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34D6D0-A592-4F8F-A8DB-884D8A0088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6617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34D6D0-A592-4F8F-A8DB-884D8A008885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62973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34D6D0-A592-4F8F-A8DB-884D8A008885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62973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34D6D0-A592-4F8F-A8DB-884D8A008885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62973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34D6D0-A592-4F8F-A8DB-884D8A008885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62973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E6C91-1DC7-43D2-AC87-13DB1C826852}" type="datetime1">
              <a:rPr lang="de-DE" smtClean="0"/>
              <a:t>22.07.2021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Johannes Vielsäcker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B9F60-A50E-4CC7-BC26-07A4A019F4C8}" type="datetime1">
              <a:rPr lang="de-DE" smtClean="0"/>
              <a:t>22.07.2021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Johannes Vielsäcker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 durch Klicken hinzufügen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78265-5BC1-4145-B654-9F903A07372C}" type="datetime1">
              <a:rPr lang="de-DE" smtClean="0"/>
              <a:t>22.07.2021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Johannes Vielsäcker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EC26-2A4A-47F2-9D1A-7233CB5748C7}" type="datetime1">
              <a:rPr lang="de-DE" smtClean="0"/>
              <a:t>22.07.2021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Johannes Vielsäcker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14D3D-CBD4-485B-9EA2-D8E2E4C9BD43}" type="datetime1">
              <a:rPr lang="de-DE" smtClean="0"/>
              <a:t>22.07.2021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Johannes Vielsäcker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D33AA-6CAB-4894-868E-805FF3850B62}" type="datetime1">
              <a:rPr lang="de-DE" smtClean="0"/>
              <a:t>22.07.2021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Johannes Vielsäcker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E014E-CAB5-4904-8353-13E613D0C914}" type="datetime1">
              <a:rPr lang="de-DE" smtClean="0"/>
              <a:t>22.07.2021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Johannes Vielsäcker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E96CE-1B32-4482-9447-97ADCA3FCBAD}" type="datetime1">
              <a:rPr lang="de-DE" smtClean="0"/>
              <a:t>22.07.2021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Johannes Vielsäcker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9E262-B34D-46D4-A63D-0F52D867BD9A}" type="datetime1">
              <a:rPr lang="de-DE" smtClean="0"/>
              <a:t>22.07.2021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Johannes Vielsäcker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C211F-8653-4222-95E7-FB6A02C2DE16}" type="datetime1">
              <a:rPr lang="de-DE" smtClean="0"/>
              <a:t>22.07.2021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Johannes Vielsäcker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277DA-FF59-44B0-9810-A4F37D8899B7}" type="datetime1">
              <a:rPr lang="de-DE" smtClean="0"/>
              <a:t>22.07.2021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Johannes Vielsäcker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D51343-A55A-44B8-B712-60014C99D20F}" type="datetime1">
              <a:rPr lang="de-DE" smtClean="0"/>
              <a:t>22.07.2021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© Johannes Vielsäcker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827584" y="1196752"/>
            <a:ext cx="7704856" cy="4442048"/>
          </a:xfrm>
        </p:spPr>
        <p:txBody>
          <a:bodyPr>
            <a:normAutofit/>
          </a:bodyPr>
          <a:lstStyle/>
          <a:p>
            <a:pPr algn="just"/>
            <a:r>
              <a:rPr lang="de-DE" sz="1600" u="sng" dirty="0">
                <a:solidFill>
                  <a:schemeClr val="tx1"/>
                </a:solidFill>
              </a:rPr>
              <a:t>Was ist bereits bekannt?</a:t>
            </a:r>
          </a:p>
          <a:p>
            <a:pPr algn="just"/>
            <a:r>
              <a:rPr lang="de-DE" sz="1600" dirty="0">
                <a:solidFill>
                  <a:schemeClr val="tx1"/>
                </a:solidFill>
              </a:rPr>
              <a:t>In der ersten PP-Präsentation wurden Aufbau und Wirkungsweise des DASM beschrieben:</a:t>
            </a:r>
          </a:p>
          <a:p>
            <a:pPr algn="just"/>
            <a:r>
              <a:rPr lang="de-DE" sz="1600" dirty="0">
                <a:solidFill>
                  <a:schemeClr val="tx1"/>
                </a:solidFill>
              </a:rPr>
              <a:t>Der Ständer enthält </a:t>
            </a:r>
            <a:r>
              <a:rPr lang="de-DE" sz="1600" b="1" dirty="0">
                <a:solidFill>
                  <a:schemeClr val="tx1"/>
                </a:solidFill>
              </a:rPr>
              <a:t>drei Wicklungen</a:t>
            </a:r>
            <a:r>
              <a:rPr lang="de-DE" sz="1600" dirty="0">
                <a:solidFill>
                  <a:schemeClr val="tx1"/>
                </a:solidFill>
              </a:rPr>
              <a:t>, und es entsteht ein Drehfeld mit </a:t>
            </a:r>
            <a:r>
              <a:rPr lang="de-DE" sz="1600" b="1" dirty="0">
                <a:solidFill>
                  <a:schemeClr val="tx1"/>
                </a:solidFill>
              </a:rPr>
              <a:t>einem </a:t>
            </a:r>
            <a:r>
              <a:rPr lang="de-DE" sz="1600" b="1" dirty="0" err="1">
                <a:solidFill>
                  <a:schemeClr val="tx1"/>
                </a:solidFill>
              </a:rPr>
              <a:t>Polpaar</a:t>
            </a:r>
            <a:r>
              <a:rPr lang="de-DE" sz="1600" b="1" dirty="0">
                <a:solidFill>
                  <a:schemeClr val="tx1"/>
                </a:solidFill>
              </a:rPr>
              <a:t> (p=1)</a:t>
            </a:r>
            <a:r>
              <a:rPr lang="de-DE" sz="1600" dirty="0">
                <a:solidFill>
                  <a:schemeClr val="tx1"/>
                </a:solidFill>
              </a:rPr>
              <a:t>. Die Drehfelddrehzahl </a:t>
            </a:r>
            <a:r>
              <a:rPr lang="de-DE" sz="1600" dirty="0" err="1">
                <a:solidFill>
                  <a:schemeClr val="tx1"/>
                </a:solidFill>
              </a:rPr>
              <a:t>n</a:t>
            </a:r>
            <a:r>
              <a:rPr lang="de-DE" sz="1600" baseline="-25000" dirty="0" err="1">
                <a:solidFill>
                  <a:schemeClr val="tx1"/>
                </a:solidFill>
              </a:rPr>
              <a:t>s</a:t>
            </a:r>
            <a:r>
              <a:rPr lang="de-DE" sz="1600" dirty="0">
                <a:solidFill>
                  <a:schemeClr val="tx1"/>
                </a:solidFill>
              </a:rPr>
              <a:t> beträgt 3000 min</a:t>
            </a:r>
            <a:r>
              <a:rPr lang="de-DE" sz="1600" baseline="30000" dirty="0">
                <a:solidFill>
                  <a:schemeClr val="tx1"/>
                </a:solidFill>
              </a:rPr>
              <a:t>-1</a:t>
            </a:r>
            <a:r>
              <a:rPr lang="de-DE" sz="16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404665"/>
            <a:ext cx="7772400" cy="648071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de-DE" sz="1600" b="1" dirty="0"/>
              <a:t>DASM – Polpaarzahl und Drehfelddrehzahl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1</a:t>
            </a:fld>
            <a:endParaRPr lang="de-DE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703"/>
          <a:stretch/>
        </p:blipFill>
        <p:spPr bwMode="auto">
          <a:xfrm>
            <a:off x="3779912" y="2060848"/>
            <a:ext cx="1443037" cy="275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0183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827584" y="1196752"/>
            <a:ext cx="7704856" cy="4442048"/>
          </a:xfrm>
        </p:spPr>
        <p:txBody>
          <a:bodyPr>
            <a:normAutofit/>
          </a:bodyPr>
          <a:lstStyle/>
          <a:p>
            <a:pPr algn="just"/>
            <a:r>
              <a:rPr lang="de-DE" sz="1600" dirty="0">
                <a:solidFill>
                  <a:schemeClr val="tx1"/>
                </a:solidFill>
              </a:rPr>
              <a:t>Nun gibt es auch Drehstromasynchronmotoren, die </a:t>
            </a:r>
            <a:r>
              <a:rPr lang="de-DE" sz="1600" b="1" dirty="0">
                <a:solidFill>
                  <a:schemeClr val="tx1"/>
                </a:solidFill>
              </a:rPr>
              <a:t>sechs Wicklungen</a:t>
            </a:r>
            <a:r>
              <a:rPr lang="de-DE" sz="1600" dirty="0">
                <a:solidFill>
                  <a:schemeClr val="tx1"/>
                </a:solidFill>
              </a:rPr>
              <a:t> im Ständer haben, also die doppelte Anzahl:</a:t>
            </a:r>
          </a:p>
          <a:p>
            <a:pPr algn="just"/>
            <a:r>
              <a:rPr lang="de-DE" sz="1600" dirty="0">
                <a:solidFill>
                  <a:schemeClr val="tx1"/>
                </a:solidFill>
              </a:rPr>
              <a:t>Welche Polpaarzahl </a:t>
            </a:r>
            <a:r>
              <a:rPr lang="de-DE" sz="1600" b="1" dirty="0">
                <a:solidFill>
                  <a:schemeClr val="tx1"/>
                </a:solidFill>
              </a:rPr>
              <a:t>p</a:t>
            </a:r>
            <a:r>
              <a:rPr lang="de-DE" sz="1600" dirty="0">
                <a:solidFill>
                  <a:schemeClr val="tx1"/>
                </a:solidFill>
              </a:rPr>
              <a:t> entsteht dadurch? (Die Pole sind bereits eingetragen.)</a:t>
            </a: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r>
              <a:rPr lang="de-DE" sz="1600" u="sng" dirty="0">
                <a:solidFill>
                  <a:schemeClr val="tx1"/>
                </a:solidFill>
              </a:rPr>
              <a:t>Antwort:</a:t>
            </a:r>
            <a:r>
              <a:rPr lang="de-DE" sz="1600" dirty="0">
                <a:solidFill>
                  <a:schemeClr val="tx1"/>
                </a:solidFill>
              </a:rPr>
              <a:t> 2 </a:t>
            </a:r>
            <a:r>
              <a:rPr lang="de-DE" sz="1600" dirty="0" err="1">
                <a:solidFill>
                  <a:schemeClr val="tx1"/>
                </a:solidFill>
              </a:rPr>
              <a:t>Polpaare</a:t>
            </a:r>
            <a:r>
              <a:rPr lang="de-DE" sz="1600" dirty="0">
                <a:solidFill>
                  <a:schemeClr val="tx1"/>
                </a:solidFill>
              </a:rPr>
              <a:t>, also </a:t>
            </a:r>
            <a:r>
              <a:rPr lang="de-DE" sz="1600" b="1" dirty="0">
                <a:solidFill>
                  <a:schemeClr val="tx1"/>
                </a:solidFill>
              </a:rPr>
              <a:t>p=2</a:t>
            </a:r>
            <a:r>
              <a:rPr lang="de-DE" sz="1600" dirty="0">
                <a:solidFill>
                  <a:schemeClr val="tx1"/>
                </a:solidFill>
              </a:rPr>
              <a:t>. Mit der doppelten Anzahl von Spulen erhält man auch die doppelte Anzahl von Polen (oder Polpaaren).</a:t>
            </a:r>
          </a:p>
          <a:p>
            <a:pPr algn="just"/>
            <a:r>
              <a:rPr lang="de-DE" sz="1200" dirty="0">
                <a:solidFill>
                  <a:schemeClr val="tx1"/>
                </a:solidFill>
              </a:rPr>
              <a:t>(Hinweis: Auch hier sind jeweils 2 benachbarte </a:t>
            </a:r>
            <a:r>
              <a:rPr lang="de-DE" sz="1200" b="1" dirty="0">
                <a:solidFill>
                  <a:srgbClr val="FF0000"/>
                </a:solidFill>
              </a:rPr>
              <a:t>N</a:t>
            </a:r>
            <a:r>
              <a:rPr lang="de-DE" sz="1200" dirty="0">
                <a:solidFill>
                  <a:schemeClr val="tx1"/>
                </a:solidFill>
              </a:rPr>
              <a:t>ord-Pole wieder zu einem zusammengefasst.)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404665"/>
            <a:ext cx="7772400" cy="648071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de-DE" sz="1600" b="1" dirty="0"/>
              <a:t>DASM – Polpaarzahl und Drehfelddrehzahl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2</a:t>
            </a:fld>
            <a:endParaRPr lang="de-DE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3938"/>
          <a:stretch/>
        </p:blipFill>
        <p:spPr bwMode="auto">
          <a:xfrm>
            <a:off x="2085950" y="2060848"/>
            <a:ext cx="5078338" cy="275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feld 6"/>
          <p:cNvSpPr txBox="1"/>
          <p:nvPr/>
        </p:nvSpPr>
        <p:spPr>
          <a:xfrm>
            <a:off x="2765537" y="3425278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2566482" y="3409255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5796136" y="3283321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5724128" y="3445643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5474196" y="3300187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5508104" y="3462508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2690267" y="3225699"/>
            <a:ext cx="2160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>
                <a:solidFill>
                  <a:srgbClr val="00B050"/>
                </a:solidFill>
              </a:rPr>
              <a:t>S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5630999" y="3233419"/>
            <a:ext cx="2160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>
                <a:solidFill>
                  <a:srgbClr val="00B050"/>
                </a:solidFill>
              </a:rPr>
              <a:t>S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5640499" y="3540196"/>
            <a:ext cx="2160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>
                <a:solidFill>
                  <a:srgbClr val="00B050"/>
                </a:solidFill>
              </a:rPr>
              <a:t>S</a:t>
            </a:r>
          </a:p>
        </p:txBody>
      </p:sp>
      <p:sp>
        <p:nvSpPr>
          <p:cNvPr id="16" name="Textfeld 12"/>
          <p:cNvSpPr txBox="1"/>
          <p:nvPr/>
        </p:nvSpPr>
        <p:spPr>
          <a:xfrm>
            <a:off x="6290667" y="2233439"/>
            <a:ext cx="2160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600" b="1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196565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827584" y="1196752"/>
            <a:ext cx="7704856" cy="4442048"/>
          </a:xfrm>
          <a:ln>
            <a:noFill/>
            <a:prstDash val="solid"/>
          </a:ln>
        </p:spPr>
        <p:txBody>
          <a:bodyPr>
            <a:normAutofit/>
          </a:bodyPr>
          <a:lstStyle/>
          <a:p>
            <a:pPr algn="just"/>
            <a:r>
              <a:rPr lang="de-DE" sz="1600" dirty="0">
                <a:solidFill>
                  <a:schemeClr val="tx1"/>
                </a:solidFill>
              </a:rPr>
              <a:t>Was ändert sich dadurch grundlegend?</a:t>
            </a:r>
          </a:p>
          <a:p>
            <a:pPr algn="just"/>
            <a:r>
              <a:rPr lang="de-DE" sz="1600" dirty="0">
                <a:solidFill>
                  <a:schemeClr val="tx1"/>
                </a:solidFill>
              </a:rPr>
              <a:t>Das Drehfeld dreht sich mit jeder Periode der Netzspannung einmal (bei p=1).</a:t>
            </a:r>
          </a:p>
          <a:p>
            <a:pPr algn="just"/>
            <a:r>
              <a:rPr lang="de-DE" sz="1600" dirty="0">
                <a:solidFill>
                  <a:schemeClr val="tx1"/>
                </a:solidFill>
              </a:rPr>
              <a:t>In der gleichen Zeit „wandert“ der </a:t>
            </a:r>
            <a:r>
              <a:rPr lang="de-DE" sz="1600" b="1" dirty="0">
                <a:solidFill>
                  <a:srgbClr val="00B050"/>
                </a:solidFill>
              </a:rPr>
              <a:t>S</a:t>
            </a:r>
            <a:r>
              <a:rPr lang="de-DE" sz="1600" dirty="0">
                <a:solidFill>
                  <a:schemeClr val="tx1"/>
                </a:solidFill>
              </a:rPr>
              <a:t>üd-Pol (bei p=2) nur eine halbe Umdrehung weiter.</a:t>
            </a: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r>
              <a:rPr lang="de-DE" sz="1600" dirty="0">
                <a:solidFill>
                  <a:schemeClr val="tx1"/>
                </a:solidFill>
              </a:rPr>
              <a:t>D.h. statt 3000 min</a:t>
            </a:r>
            <a:r>
              <a:rPr lang="de-DE" sz="1600" baseline="30000" dirty="0">
                <a:solidFill>
                  <a:schemeClr val="tx1"/>
                </a:solidFill>
              </a:rPr>
              <a:t>-1</a:t>
            </a:r>
            <a:r>
              <a:rPr lang="de-DE" sz="1600" dirty="0">
                <a:solidFill>
                  <a:schemeClr val="tx1"/>
                </a:solidFill>
              </a:rPr>
              <a:t> (bei p=1) hat das Drehfeld nur noch die halbe Drehzahl, also </a:t>
            </a:r>
          </a:p>
          <a:p>
            <a:pPr algn="just"/>
            <a:r>
              <a:rPr lang="de-DE" sz="1600" dirty="0">
                <a:solidFill>
                  <a:schemeClr val="tx1"/>
                </a:solidFill>
              </a:rPr>
              <a:t>1500 min</a:t>
            </a:r>
            <a:r>
              <a:rPr lang="de-DE" sz="1600" baseline="30000" dirty="0">
                <a:solidFill>
                  <a:schemeClr val="tx1"/>
                </a:solidFill>
              </a:rPr>
              <a:t>-1 </a:t>
            </a:r>
            <a:r>
              <a:rPr lang="de-DE" sz="1600" dirty="0">
                <a:solidFill>
                  <a:schemeClr val="tx1"/>
                </a:solidFill>
              </a:rPr>
              <a:t>(bei p=2). </a:t>
            </a:r>
          </a:p>
          <a:p>
            <a:pPr algn="just"/>
            <a:r>
              <a:rPr lang="de-DE" sz="1600" b="1" u="sng" dirty="0">
                <a:solidFill>
                  <a:schemeClr val="tx1"/>
                </a:solidFill>
              </a:rPr>
              <a:t>Fazit:</a:t>
            </a:r>
            <a:r>
              <a:rPr lang="de-DE" sz="1600" dirty="0">
                <a:solidFill>
                  <a:srgbClr val="FF0000"/>
                </a:solidFill>
              </a:rPr>
              <a:t> </a:t>
            </a:r>
            <a:r>
              <a:rPr lang="de-DE" sz="1600" b="1" dirty="0">
                <a:solidFill>
                  <a:srgbClr val="FF0000"/>
                </a:solidFill>
              </a:rPr>
              <a:t>Je größer die Polpaarzahl p, desto niedriger die Drehfelddrehzahl </a:t>
            </a:r>
            <a:r>
              <a:rPr lang="de-DE" sz="1600" b="1" dirty="0" err="1">
                <a:solidFill>
                  <a:srgbClr val="FF0000"/>
                </a:solidFill>
              </a:rPr>
              <a:t>n</a:t>
            </a:r>
            <a:r>
              <a:rPr lang="de-DE" sz="1600" b="1" baseline="-25000" dirty="0" err="1">
                <a:solidFill>
                  <a:srgbClr val="FF0000"/>
                </a:solidFill>
              </a:rPr>
              <a:t>s</a:t>
            </a:r>
            <a:r>
              <a:rPr lang="de-DE" sz="1600" b="1" dirty="0">
                <a:solidFill>
                  <a:srgbClr val="FF0000"/>
                </a:solidFill>
              </a:rPr>
              <a:t>.</a:t>
            </a: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404665"/>
            <a:ext cx="7772400" cy="648071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de-DE" sz="1600" b="1" dirty="0"/>
              <a:t>DASM – Polpaarzahl und Drehfelddrehzahl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3</a:t>
            </a:fld>
            <a:endParaRPr lang="de-DE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3938"/>
          <a:stretch/>
        </p:blipFill>
        <p:spPr bwMode="auto">
          <a:xfrm>
            <a:off x="2085950" y="2060848"/>
            <a:ext cx="5078338" cy="275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feld 6"/>
          <p:cNvSpPr txBox="1"/>
          <p:nvPr/>
        </p:nvSpPr>
        <p:spPr>
          <a:xfrm>
            <a:off x="2765537" y="3425278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2566482" y="3409255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5796136" y="3283321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5724128" y="3445643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5474196" y="3300187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5508104" y="3462508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2690267" y="3225699"/>
            <a:ext cx="2160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>
                <a:solidFill>
                  <a:srgbClr val="00B050"/>
                </a:solidFill>
              </a:rPr>
              <a:t>S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5630999" y="3233419"/>
            <a:ext cx="2160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>
                <a:solidFill>
                  <a:srgbClr val="00B050"/>
                </a:solidFill>
              </a:rPr>
              <a:t>S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5640499" y="3540196"/>
            <a:ext cx="2160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>
                <a:solidFill>
                  <a:srgbClr val="00B050"/>
                </a:solidFill>
              </a:rPr>
              <a:t>S</a:t>
            </a:r>
          </a:p>
        </p:txBody>
      </p:sp>
      <p:sp>
        <p:nvSpPr>
          <p:cNvPr id="16" name="Textfeld 12"/>
          <p:cNvSpPr txBox="1"/>
          <p:nvPr/>
        </p:nvSpPr>
        <p:spPr>
          <a:xfrm>
            <a:off x="6290667" y="2233439"/>
            <a:ext cx="2160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600" b="1" dirty="0"/>
              <a:t>2</a:t>
            </a:r>
          </a:p>
        </p:txBody>
      </p:sp>
      <p:sp>
        <p:nvSpPr>
          <p:cNvPr id="22" name="Freihandform 21"/>
          <p:cNvSpPr/>
          <p:nvPr/>
        </p:nvSpPr>
        <p:spPr>
          <a:xfrm rot="1699818">
            <a:off x="2581315" y="3373411"/>
            <a:ext cx="433927" cy="375021"/>
          </a:xfrm>
          <a:custGeom>
            <a:avLst/>
            <a:gdLst>
              <a:gd name="connsiteX0" fmla="*/ 213430 w 433927"/>
              <a:gd name="connsiteY0" fmla="*/ 0 h 375021"/>
              <a:gd name="connsiteX1" fmla="*/ 365830 w 433927"/>
              <a:gd name="connsiteY1" fmla="*/ 66675 h 375021"/>
              <a:gd name="connsiteX2" fmla="*/ 432505 w 433927"/>
              <a:gd name="connsiteY2" fmla="*/ 200025 h 375021"/>
              <a:gd name="connsiteX3" fmla="*/ 403930 w 433927"/>
              <a:gd name="connsiteY3" fmla="*/ 304800 h 375021"/>
              <a:gd name="connsiteX4" fmla="*/ 318205 w 433927"/>
              <a:gd name="connsiteY4" fmla="*/ 361950 h 375021"/>
              <a:gd name="connsiteX5" fmla="*/ 213430 w 433927"/>
              <a:gd name="connsiteY5" fmla="*/ 371475 h 375021"/>
              <a:gd name="connsiteX6" fmla="*/ 80080 w 433927"/>
              <a:gd name="connsiteY6" fmla="*/ 314325 h 375021"/>
              <a:gd name="connsiteX7" fmla="*/ 13405 w 433927"/>
              <a:gd name="connsiteY7" fmla="*/ 228600 h 375021"/>
              <a:gd name="connsiteX8" fmla="*/ 3880 w 433927"/>
              <a:gd name="connsiteY8" fmla="*/ 104775 h 375021"/>
              <a:gd name="connsiteX9" fmla="*/ 61030 w 433927"/>
              <a:gd name="connsiteY9" fmla="*/ 47625 h 375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3927" h="375021">
                <a:moveTo>
                  <a:pt x="213430" y="0"/>
                </a:moveTo>
                <a:cubicBezTo>
                  <a:pt x="271374" y="16669"/>
                  <a:pt x="329318" y="33338"/>
                  <a:pt x="365830" y="66675"/>
                </a:cubicBezTo>
                <a:cubicBezTo>
                  <a:pt x="402343" y="100013"/>
                  <a:pt x="426155" y="160338"/>
                  <a:pt x="432505" y="200025"/>
                </a:cubicBezTo>
                <a:cubicBezTo>
                  <a:pt x="438855" y="239712"/>
                  <a:pt x="422980" y="277813"/>
                  <a:pt x="403930" y="304800"/>
                </a:cubicBezTo>
                <a:cubicBezTo>
                  <a:pt x="384880" y="331787"/>
                  <a:pt x="349955" y="350838"/>
                  <a:pt x="318205" y="361950"/>
                </a:cubicBezTo>
                <a:cubicBezTo>
                  <a:pt x="286455" y="373062"/>
                  <a:pt x="253117" y="379412"/>
                  <a:pt x="213430" y="371475"/>
                </a:cubicBezTo>
                <a:cubicBezTo>
                  <a:pt x="173743" y="363538"/>
                  <a:pt x="113417" y="338137"/>
                  <a:pt x="80080" y="314325"/>
                </a:cubicBezTo>
                <a:cubicBezTo>
                  <a:pt x="46743" y="290513"/>
                  <a:pt x="26105" y="263525"/>
                  <a:pt x="13405" y="228600"/>
                </a:cubicBezTo>
                <a:cubicBezTo>
                  <a:pt x="705" y="193675"/>
                  <a:pt x="-4058" y="134938"/>
                  <a:pt x="3880" y="104775"/>
                </a:cubicBezTo>
                <a:cubicBezTo>
                  <a:pt x="11818" y="74612"/>
                  <a:pt x="61030" y="47625"/>
                  <a:pt x="61030" y="47625"/>
                </a:cubicBezTo>
              </a:path>
            </a:pathLst>
          </a:custGeom>
          <a:noFill/>
          <a:ln w="38100"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Freihandform 29"/>
          <p:cNvSpPr/>
          <p:nvPr/>
        </p:nvSpPr>
        <p:spPr>
          <a:xfrm rot="3525901">
            <a:off x="5690639" y="3412414"/>
            <a:ext cx="257175" cy="319119"/>
          </a:xfrm>
          <a:custGeom>
            <a:avLst/>
            <a:gdLst>
              <a:gd name="connsiteX0" fmla="*/ 0 w 257175"/>
              <a:gd name="connsiteY0" fmla="*/ 14319 h 319119"/>
              <a:gd name="connsiteX1" fmla="*/ 114300 w 257175"/>
              <a:gd name="connsiteY1" fmla="*/ 4794 h 319119"/>
              <a:gd name="connsiteX2" fmla="*/ 219075 w 257175"/>
              <a:gd name="connsiteY2" fmla="*/ 80994 h 319119"/>
              <a:gd name="connsiteX3" fmla="*/ 257175 w 257175"/>
              <a:gd name="connsiteY3" fmla="*/ 204819 h 319119"/>
              <a:gd name="connsiteX4" fmla="*/ 219075 w 257175"/>
              <a:gd name="connsiteY4" fmla="*/ 319119 h 319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7175" h="319119">
                <a:moveTo>
                  <a:pt x="0" y="14319"/>
                </a:moveTo>
                <a:cubicBezTo>
                  <a:pt x="38894" y="4000"/>
                  <a:pt x="77788" y="-6318"/>
                  <a:pt x="114300" y="4794"/>
                </a:cubicBezTo>
                <a:cubicBezTo>
                  <a:pt x="150812" y="15906"/>
                  <a:pt x="195263" y="47657"/>
                  <a:pt x="219075" y="80994"/>
                </a:cubicBezTo>
                <a:cubicBezTo>
                  <a:pt x="242887" y="114331"/>
                  <a:pt x="257175" y="165132"/>
                  <a:pt x="257175" y="204819"/>
                </a:cubicBezTo>
                <a:cubicBezTo>
                  <a:pt x="257175" y="244506"/>
                  <a:pt x="219075" y="319119"/>
                  <a:pt x="219075" y="319119"/>
                </a:cubicBezTo>
              </a:path>
            </a:pathLst>
          </a:custGeom>
          <a:noFill/>
          <a:ln w="38100"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8564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3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 descr="Ein Bild, das Maschine enthält.&#10;&#10;Automatisch generierte Beschreibung">
            <a:extLst>
              <a:ext uri="{FF2B5EF4-FFF2-40B4-BE49-F238E27FC236}">
                <a16:creationId xmlns:a16="http://schemas.microsoft.com/office/drawing/2014/main" id="{9E7587AA-DB19-44E5-B8E3-A90FB3434B1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7865" y="2784355"/>
            <a:ext cx="2320637" cy="2244845"/>
          </a:xfrm>
          <a:prstGeom prst="rect">
            <a:avLst/>
          </a:prstGeom>
        </p:spPr>
      </p:pic>
      <p:sp>
        <p:nvSpPr>
          <p:cNvPr id="5" name="Rechteck 4"/>
          <p:cNvSpPr/>
          <p:nvPr/>
        </p:nvSpPr>
        <p:spPr>
          <a:xfrm>
            <a:off x="999174" y="2834072"/>
            <a:ext cx="2924754" cy="2195128"/>
          </a:xfrm>
          <a:prstGeom prst="rect">
            <a:avLst/>
          </a:prstGeom>
          <a:noFill/>
          <a:ln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404665"/>
            <a:ext cx="7772400" cy="648071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de-DE" sz="1600" b="1" dirty="0"/>
              <a:t>DASM – Polpaarzahl und Drehfelddrehzahl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827584" y="1196752"/>
            <a:ext cx="7704856" cy="4442048"/>
          </a:xfrm>
        </p:spPr>
        <p:txBody>
          <a:bodyPr>
            <a:normAutofit/>
          </a:bodyPr>
          <a:lstStyle/>
          <a:p>
            <a:pPr algn="just"/>
            <a:r>
              <a:rPr lang="de-DE" sz="1600" dirty="0">
                <a:solidFill>
                  <a:schemeClr val="tx1"/>
                </a:solidFill>
              </a:rPr>
              <a:t>Wie viele Anschlüsse hat das Klemmbrett eines DASM mit 2 Polpaaren?</a:t>
            </a:r>
          </a:p>
          <a:p>
            <a:pPr algn="just"/>
            <a:r>
              <a:rPr lang="de-DE" sz="1600" dirty="0">
                <a:solidFill>
                  <a:schemeClr val="tx1"/>
                </a:solidFill>
              </a:rPr>
              <a:t>Auch ein DASM mit 6 Ständerwicklungen hat genauso viele Anschlüsse. Schließlich sind immer 2 Wicklungen intern schon zusammengeschaltet, somit reichen auch hier 6 </a:t>
            </a:r>
            <a:r>
              <a:rPr lang="de-DE" sz="1600">
                <a:solidFill>
                  <a:schemeClr val="tx1"/>
                </a:solidFill>
              </a:rPr>
              <a:t>Anschlüsse aus. </a:t>
            </a:r>
            <a:r>
              <a:rPr lang="de-DE" sz="1600" dirty="0">
                <a:solidFill>
                  <a:schemeClr val="tx1"/>
                </a:solidFill>
              </a:rPr>
              <a:t>Am Klemmbrett erkennt man also nicht, ob ein DASM die Polpaarzahl 1 oder 2 (oder größer) hat.</a:t>
            </a:r>
          </a:p>
          <a:p>
            <a:pPr algn="just"/>
            <a:r>
              <a:rPr lang="de-DE" sz="1600" dirty="0">
                <a:solidFill>
                  <a:schemeClr val="tx1"/>
                </a:solidFill>
              </a:rPr>
              <a:t> </a:t>
            </a: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400" dirty="0">
              <a:solidFill>
                <a:schemeClr val="tx1"/>
              </a:solidFill>
            </a:endParaRPr>
          </a:p>
          <a:p>
            <a:pPr algn="just"/>
            <a:r>
              <a:rPr lang="de-DE" sz="1600" b="1" dirty="0">
                <a:solidFill>
                  <a:schemeClr val="tx1"/>
                </a:solidFill>
              </a:rPr>
              <a:t>Klemmbrett:</a:t>
            </a:r>
            <a:r>
              <a:rPr lang="de-DE" sz="1600" dirty="0">
                <a:solidFill>
                  <a:schemeClr val="tx1"/>
                </a:solidFill>
              </a:rPr>
              <a:t> DASM nicht angeschlossen	</a:t>
            </a:r>
            <a:r>
              <a:rPr lang="de-DE" sz="1600" b="1" dirty="0">
                <a:solidFill>
                  <a:schemeClr val="tx1"/>
                </a:solidFill>
              </a:rPr>
              <a:t>Klemmbrett:</a:t>
            </a:r>
            <a:r>
              <a:rPr lang="de-DE" sz="1600" dirty="0">
                <a:solidFill>
                  <a:schemeClr val="tx1"/>
                </a:solidFill>
              </a:rPr>
              <a:t> Sternschaltung realisiert</a:t>
            </a: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924944"/>
            <a:ext cx="2708850" cy="203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0692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04E3A14AC6EE24685F5F87063F26976" ma:contentTypeVersion="1" ma:contentTypeDescription="Ein neues Dokument erstellen." ma:contentTypeScope="" ma:versionID="352c69f4ca7257fbce19896c6664d66c">
  <xsd:schema xmlns:xsd="http://www.w3.org/2001/XMLSchema" xmlns:xs="http://www.w3.org/2001/XMLSchema" xmlns:p="http://schemas.microsoft.com/office/2006/metadata/properties" xmlns:ns2="55696b60-0389-45c2-bb8c-032517eb46a2" targetNamespace="http://schemas.microsoft.com/office/2006/metadata/properties" ma:root="true" ma:fieldsID="db29f27168fee2738db85bf75344cf4f" ns2:_="">
    <xsd:import namespace="55696b60-0389-45c2-bb8c-032517eb46a2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696b60-0389-45c2-bb8c-032517eb46a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E5C8437-1F10-4FA5-8052-00F36597A654}">
  <ds:schemaRefs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55696b60-0389-45c2-bb8c-032517eb46a2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46D7CA3-0EAF-4C20-BA5A-B1E66C7154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5696b60-0389-45c2-bb8c-032517eb46a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A66B762-8884-451D-AE7C-1C529023895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311</Words>
  <PresentationFormat>Bildschirmpräsentation (4:3)</PresentationFormat>
  <Paragraphs>81</Paragraphs>
  <Slides>4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7" baseType="lpstr">
      <vt:lpstr>Arial</vt:lpstr>
      <vt:lpstr>Calibri</vt:lpstr>
      <vt:lpstr>Larissa-Design</vt:lpstr>
      <vt:lpstr>DASM – Polpaarzahl und Drehfelddrehzahl</vt:lpstr>
      <vt:lpstr>DASM – Polpaarzahl und Drehfelddrehzahl</vt:lpstr>
      <vt:lpstr>DASM – Polpaarzahl und Drehfelddrehzahl</vt:lpstr>
      <vt:lpstr>DASM – Polpaarzahl und Drehfelddrehzahl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2020-04-17T09:26:48Z</dcterms:created>
  <dcterms:modified xsi:type="dcterms:W3CDTF">2021-07-22T12:04:19Z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0x010100C04E3A14AC6EE24685F5F87063F26976</vt:lpwstr>
  </property>
</Properties>
</file>