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5" r:id="rId7"/>
    <p:sldId id="263" r:id="rId8"/>
    <p:sldId id="260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2840"/>
  </p:normalViewPr>
  <p:slideViewPr>
    <p:cSldViewPr snapToGrid="0" snapToObjects="1">
      <p:cViewPr varScale="1">
        <p:scale>
          <a:sx n="90" d="100"/>
          <a:sy n="90" d="100"/>
        </p:scale>
        <p:origin x="228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C2A6-422D-6047-8D9A-78DBACAEE8B3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1036-6CFB-2344-AD76-AB114CB903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7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ZYLINDERSTIFTE 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KEGELSTIFTE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KERBSTIFTE 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SPANNSTIFTE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KEGELKERBSTIFTE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PASSKERBSTIFTE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1036-6CFB-2344-AD76-AB114CB903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2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Norm-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bezeichnung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Zylinderstift ISO 2338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Kegelstift ISO 2339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Spannstift ISO 8752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Kerbstift ISO 8740 </a:t>
            </a:r>
          </a:p>
          <a:p>
            <a:endParaRPr lang="de-DE" dirty="0">
              <a:effectLst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Anwendung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Passstifte (Lagesicherung),</a:t>
            </a:r>
            <a:r>
              <a:rPr lang="de-DE" dirty="0">
                <a:effectLst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Verbindungstifte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Passstifte (sehr genaue Lagesicherung),</a:t>
            </a:r>
            <a:r>
              <a:rPr lang="de-DE" dirty="0">
                <a:effectLst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Verbindungsstifte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Passstifte (Lagesicherung), Befestigungsstifte, Sicherungsstifte, Verbindungsstifte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Befestigungsstifte, Sicherungsstifte </a:t>
            </a:r>
          </a:p>
          <a:p>
            <a:endParaRPr lang="de-DE" dirty="0">
              <a:effectLst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Arbeitsschritte zur Verbindungs-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herstellung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Bohren → Reiben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Bohren → Kegelreiben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Bohren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Bohren </a:t>
            </a:r>
          </a:p>
          <a:p>
            <a:endParaRPr lang="de-DE" dirty="0">
              <a:effectLst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Herstellkosten der Verbindung 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kostspielig </a:t>
            </a:r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kostspielig </a:t>
            </a:r>
            <a:endParaRPr lang="de-DE" dirty="0"/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kostengünstig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/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kostengünstig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 dirty="0"/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Eigenschaften (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Lösbarkeit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Sitzfestigkeit,...)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schwerer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lösbar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z.B. Kegelstifte und nicht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rüttelfest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Kegelstifte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aufgrund ihrer Form (keglig mit dem Kegel 1:50) die bei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häufigem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Ausbau auftretende Abnutzung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Lochaufweitung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ausgleichen;</a:t>
            </a:r>
            <a:r>
              <a:rPr lang="de-DE" dirty="0">
                <a:effectLst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lassen sich leicht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lösen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sind aber nicht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rüttelfest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lassen sich leicht austreiben; nach dem Einschlagen ein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rüttelfreier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Sitz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dadurch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gegenüber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unbeschädigt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bleibenden Bohrlochwandung entstehende Verspannung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hält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Kerbstift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rüttelfest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1036-6CFB-2344-AD76-AB114CB903E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57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Calibri" panose="020F0502020204030204" pitchFamily="34" charset="0"/>
              </a:rPr>
              <a:t>DIE </a:t>
            </a:r>
            <a:r>
              <a:rPr lang="de-DE" sz="1800" b="1" dirty="0">
                <a:effectLst/>
                <a:latin typeface="Calibri" panose="020F0502020204030204" pitchFamily="34" charset="0"/>
              </a:rPr>
              <a:t>L</a:t>
            </a:r>
            <a:r>
              <a:rPr lang="de-DE" sz="1200" b="1" dirty="0">
                <a:effectLst/>
                <a:latin typeface="Calibri" panose="020F0502020204030204" pitchFamily="34" charset="0"/>
              </a:rPr>
              <a:t>ÖSBARKEIT </a:t>
            </a:r>
            <a:endParaRPr lang="de-DE" sz="1800" dirty="0">
              <a:effectLst/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Calibri" panose="020F0502020204030204" pitchFamily="34" charset="0"/>
              </a:rPr>
              <a:t>DIE </a:t>
            </a:r>
            <a:r>
              <a:rPr lang="de-DE" sz="1800" b="1" dirty="0">
                <a:effectLst/>
                <a:latin typeface="Calibri" panose="020F0502020204030204" pitchFamily="34" charset="0"/>
              </a:rPr>
              <a:t>W</a:t>
            </a:r>
            <a:r>
              <a:rPr lang="de-DE" sz="1200" b="1" dirty="0">
                <a:effectLst/>
                <a:latin typeface="Calibri" panose="020F0502020204030204" pitchFamily="34" charset="0"/>
              </a:rPr>
              <a:t>IEDERVERWENDBARKEIT </a:t>
            </a:r>
            <a:endParaRPr lang="de-DE" sz="1800" dirty="0">
              <a:effectLst/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Calibri" panose="020F0502020204030204" pitchFamily="34" charset="0"/>
              </a:rPr>
              <a:t>DIE VERLANGTE </a:t>
            </a:r>
            <a:r>
              <a:rPr lang="de-DE" sz="1800" b="1" dirty="0">
                <a:effectLst/>
                <a:latin typeface="Calibri" panose="020F0502020204030204" pitchFamily="34" charset="0"/>
              </a:rPr>
              <a:t>S</a:t>
            </a:r>
            <a:r>
              <a:rPr lang="de-DE" sz="1200" b="1" dirty="0">
                <a:effectLst/>
                <a:latin typeface="Calibri" panose="020F0502020204030204" pitchFamily="34" charset="0"/>
              </a:rPr>
              <a:t>CHERKRAFT </a:t>
            </a:r>
            <a:endParaRPr lang="de-DE" sz="1800" dirty="0">
              <a:effectLst/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Calibri" panose="020F0502020204030204" pitchFamily="34" charset="0"/>
              </a:rPr>
              <a:t>DIE </a:t>
            </a:r>
            <a:r>
              <a:rPr lang="de-DE" sz="1800" b="1" dirty="0">
                <a:effectLst/>
                <a:latin typeface="Calibri" panose="020F0502020204030204" pitchFamily="34" charset="0"/>
              </a:rPr>
              <a:t>H</a:t>
            </a:r>
            <a:r>
              <a:rPr lang="de-DE" sz="1200" b="1" dirty="0">
                <a:effectLst/>
                <a:latin typeface="Calibri" panose="020F0502020204030204" pitchFamily="34" charset="0"/>
              </a:rPr>
              <a:t>ERSTELLKOSTEN FÜR DIE </a:t>
            </a:r>
            <a:r>
              <a:rPr lang="de-DE" sz="1800" b="1" dirty="0">
                <a:effectLst/>
                <a:latin typeface="Calibri" panose="020F0502020204030204" pitchFamily="34" charset="0"/>
              </a:rPr>
              <a:t>A</a:t>
            </a:r>
            <a:r>
              <a:rPr lang="de-DE" sz="1200" b="1" dirty="0">
                <a:effectLst/>
                <a:latin typeface="Calibri" panose="020F0502020204030204" pitchFamily="34" charset="0"/>
              </a:rPr>
              <a:t>UFNAHMEBOHRUNG </a:t>
            </a:r>
            <a:endParaRPr lang="de-DE" sz="1800" dirty="0">
              <a:effectLst/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Calibri" panose="020F0502020204030204" pitchFamily="34" charset="0"/>
              </a:rPr>
              <a:t>DIE VERLANGTE </a:t>
            </a:r>
            <a:r>
              <a:rPr lang="de-DE" sz="1800" b="1" dirty="0">
                <a:effectLst/>
                <a:latin typeface="Calibri" panose="020F0502020204030204" pitchFamily="34" charset="0"/>
              </a:rPr>
              <a:t>F</a:t>
            </a:r>
            <a:r>
              <a:rPr lang="de-DE" sz="1200" b="1" dirty="0">
                <a:effectLst/>
                <a:latin typeface="Calibri" panose="020F0502020204030204" pitchFamily="34" charset="0"/>
              </a:rPr>
              <a:t>IXIERGENAUIGKEIT </a:t>
            </a:r>
            <a:endParaRPr lang="de-DE" sz="1800" dirty="0">
              <a:effectLst/>
              <a:latin typeface="SymbolMT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1036-6CFB-2344-AD76-AB114CB903E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7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Heiliger_Antonius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Rausbohren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Rausbohren des Stiftes ist nicht sinnvoll. Zum einen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könnte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Stift aus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gehärtetem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Stahl sein, zum anderen ist es aufwendig, unter anderem auch weil die Bohrung dazu genau zentriert sein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müsste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DX18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Demontage mittels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Wärme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Demontage mittels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Wärme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 sinnvoll. Hierzu sollte man mit Heißluft oder punktuell mit einem Gasbrenner das Zahnrad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erwärmen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Zum einen dehnt sich die Bohrung dadurch leicht aus, zum anderen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könnte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sich eventueller Passungsrost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lösen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FrettchenGT3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beide Durchmesser und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Länge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Stiftes messen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überprüfen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ob es ein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Normteil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(Kegelstift) ist (z.B. DIN EN 22339)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Vorschlag ist sinnvoll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führt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dazu, dass man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überprüfen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kann, ob es sich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tatsächlich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einen Kegelstift handelt. Dazu kann man aus den beiden Durchmessern und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Stiftlänge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Kegelverjüngung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berechnen und anschließend mit der Norm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überprüfen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B1036-6CFB-2344-AD76-AB114CB903E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50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32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03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6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43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1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0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31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72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52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16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4BD-A781-2C49-8DDB-1822FD2F18EE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E25F-9A7A-064A-B601-2BC09DB46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2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zforum.de/index.php?thread/35423-kennt-jemand-diese-zahnrad-sicherung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deutzforum.de/index.php?attachment/82209-img-3989-jp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utzforum.de/index.php?attachment/82208-img-3988-jp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de/books?id=FOAhBgAAQBAJ&amp;lpg=PP1&amp;hl=de&amp;pg=PA257%23v=onepage&amp;q&amp;f=false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de/books?id=FOAhBgAAQBAJ&amp;lpg=PP1&amp;hl=de&amp;pg=PA257%23v=onepage&amp;q&amp;f=false#v=onepage&amp;q&amp;f=fal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de/books?id=FOAhBgAAQBAJ&amp;lpg=PP1&amp;hl=de&amp;pg=PA257%23v=onepage&amp;q&amp;f=fal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86443" y="4359683"/>
            <a:ext cx="905755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Um zukünftige Montage- und Demontagetätigkeiten fachgerecht durchführen zu können stellt euer Ausbilder euch folgende Aufgabe:</a:t>
            </a:r>
          </a:p>
          <a:p>
            <a:r>
              <a:rPr lang="de-DE" sz="3200" dirty="0"/>
              <a:t>„Beantworte den Forumsbeitrag von MAHans914 zur Zerlegung des Hauptgetriebes einer Holzmaschine.“</a:t>
            </a:r>
          </a:p>
          <a:p>
            <a:endParaRPr lang="de-DE" sz="700" dirty="0"/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9DCA7AA7-E72C-1A48-993D-539A572B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79" y="209254"/>
            <a:ext cx="8634242" cy="34778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 eines Gesprächs zwischen Ausbilder und Azubi 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4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D941229-62BF-B943-815D-FC636DB0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12990858"/>
          </a:xfrm>
          <a:prstGeom prst="rect">
            <a:avLst/>
          </a:prstGeom>
        </p:spPr>
      </p:pic>
      <p:sp>
        <p:nvSpPr>
          <p:cNvPr id="2" name="Textfeld 1">
            <a:hlinkClick r:id="rId3"/>
            <a:extLst>
              <a:ext uri="{FF2B5EF4-FFF2-40B4-BE49-F238E27FC236}">
                <a16:creationId xmlns:a16="http://schemas.microsoft.com/office/drawing/2014/main" id="{7BA2D045-1EE6-494B-B449-516FBBF4ECC8}"/>
              </a:ext>
            </a:extLst>
          </p:cNvPr>
          <p:cNvSpPr txBox="1"/>
          <p:nvPr/>
        </p:nvSpPr>
        <p:spPr>
          <a:xfrm>
            <a:off x="7421526" y="1169581"/>
            <a:ext cx="1318437" cy="1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35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D941229-62BF-B943-815D-FC636DB05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10"/>
          <a:stretch/>
        </p:blipFill>
        <p:spPr>
          <a:xfrm>
            <a:off x="0" y="-2624114"/>
            <a:ext cx="9180000" cy="94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9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hlinkClick r:id="rId2"/>
          </p:cNvPr>
          <p:cNvSpPr txBox="1"/>
          <p:nvPr/>
        </p:nvSpPr>
        <p:spPr>
          <a:xfrm>
            <a:off x="4441085" y="3899321"/>
            <a:ext cx="2152332" cy="162517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1200">
                <a:effectLst/>
                <a:ea typeface="Times New Roman"/>
                <a:cs typeface="Arial"/>
              </a:rPr>
              <a:t> 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6A820E-49D7-2545-AA9F-68355CD38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8"/>
          <a:stretch/>
        </p:blipFill>
        <p:spPr>
          <a:xfrm>
            <a:off x="0" y="-5"/>
            <a:ext cx="9180000" cy="13523408"/>
          </a:xfrm>
          <a:prstGeom prst="rect">
            <a:avLst/>
          </a:prstGeom>
        </p:spPr>
      </p:pic>
      <p:sp>
        <p:nvSpPr>
          <p:cNvPr id="3" name="Textfeld 2">
            <a:hlinkClick r:id="rId4"/>
            <a:extLst>
              <a:ext uri="{FF2B5EF4-FFF2-40B4-BE49-F238E27FC236}">
                <a16:creationId xmlns:a16="http://schemas.microsoft.com/office/drawing/2014/main" id="{B453DC2B-5813-6943-9686-E64389EE7C45}"/>
              </a:ext>
            </a:extLst>
          </p:cNvPr>
          <p:cNvSpPr txBox="1"/>
          <p:nvPr/>
        </p:nvSpPr>
        <p:spPr>
          <a:xfrm>
            <a:off x="2126512" y="3899321"/>
            <a:ext cx="2232837" cy="16251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hlinkClick r:id="rId2"/>
            <a:extLst>
              <a:ext uri="{FF2B5EF4-FFF2-40B4-BE49-F238E27FC236}">
                <a16:creationId xmlns:a16="http://schemas.microsoft.com/office/drawing/2014/main" id="{6942D183-9A57-1745-82D3-7D45B291E621}"/>
              </a:ext>
            </a:extLst>
          </p:cNvPr>
          <p:cNvSpPr txBox="1"/>
          <p:nvPr/>
        </p:nvSpPr>
        <p:spPr>
          <a:xfrm>
            <a:off x="4441085" y="3899321"/>
            <a:ext cx="2152332" cy="162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91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9443" y="296377"/>
            <a:ext cx="7945967" cy="614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Welche Stiftformen gibt es?	</a:t>
            </a:r>
            <a:endParaRPr lang="de-DE" sz="1500" dirty="0"/>
          </a:p>
          <a:p>
            <a:r>
              <a:rPr lang="de-DE" b="1" cap="small" dirty="0"/>
              <a:t> </a:t>
            </a:r>
            <a:endParaRPr lang="de-DE" dirty="0"/>
          </a:p>
          <a:p>
            <a:pPr marL="285750" lvl="0" indent="-285750">
              <a:buFont typeface="Arial"/>
              <a:buChar char="•"/>
            </a:pPr>
            <a:endParaRPr lang="de-DE" b="1" cap="small" dirty="0"/>
          </a:p>
          <a:p>
            <a:pPr marL="285750" lvl="0" indent="-285750">
              <a:buFont typeface="Arial"/>
              <a:buChar char="•"/>
            </a:pPr>
            <a:r>
              <a:rPr lang="de-DE" b="1" cap="small" dirty="0"/>
              <a:t>____________________________________</a:t>
            </a:r>
            <a:endParaRPr lang="de-DE" dirty="0"/>
          </a:p>
          <a:p>
            <a:pPr marL="285750" indent="-285750">
              <a:buFont typeface="Arial"/>
              <a:buChar char="•"/>
            </a:pPr>
            <a:endParaRPr lang="de-DE" b="1" cap="small" dirty="0"/>
          </a:p>
          <a:p>
            <a:endParaRPr lang="de-DE" b="1" cap="small" dirty="0"/>
          </a:p>
          <a:p>
            <a:r>
              <a:rPr lang="de-DE" b="1" cap="small" dirty="0"/>
              <a:t> </a:t>
            </a:r>
            <a:endParaRPr lang="de-DE" dirty="0"/>
          </a:p>
          <a:p>
            <a:pPr marL="285750" lvl="0" indent="-285750">
              <a:buFont typeface="Arial"/>
              <a:buChar char="•"/>
            </a:pPr>
            <a:r>
              <a:rPr lang="de-DE" b="1" cap="small" dirty="0"/>
              <a:t>____________________________________</a:t>
            </a:r>
            <a:endParaRPr lang="de-DE" dirty="0"/>
          </a:p>
          <a:p>
            <a:r>
              <a:rPr lang="de-DE" b="1" cap="small" dirty="0"/>
              <a:t> </a:t>
            </a:r>
            <a:endParaRPr lang="de-DE" dirty="0"/>
          </a:p>
          <a:p>
            <a:pPr lvl="0"/>
            <a:endParaRPr lang="de-DE" b="1" cap="small" dirty="0"/>
          </a:p>
          <a:p>
            <a:pPr marL="285750" lvl="0" indent="-285750">
              <a:buFont typeface="Arial"/>
              <a:buChar char="•"/>
            </a:pPr>
            <a:endParaRPr lang="de-DE" b="1" cap="small" dirty="0"/>
          </a:p>
          <a:p>
            <a:pPr marL="285750" lvl="0" indent="-285750">
              <a:buFont typeface="Arial"/>
              <a:buChar char="•"/>
            </a:pPr>
            <a:r>
              <a:rPr lang="de-DE" b="1" cap="small" dirty="0"/>
              <a:t>____________________________________</a:t>
            </a:r>
            <a:endParaRPr lang="de-DE" dirty="0"/>
          </a:p>
          <a:p>
            <a:endParaRPr lang="de-DE" dirty="0"/>
          </a:p>
          <a:p>
            <a:pPr lvl="0"/>
            <a:endParaRPr lang="de-DE" b="1" cap="small" dirty="0"/>
          </a:p>
          <a:p>
            <a:pPr marL="285750" lvl="0" indent="-285750">
              <a:buFont typeface="Arial"/>
              <a:buChar char="•"/>
            </a:pPr>
            <a:endParaRPr lang="de-DE" b="1" cap="small" dirty="0"/>
          </a:p>
          <a:p>
            <a:pPr marL="285750" lvl="0" indent="-285750">
              <a:buFont typeface="Arial"/>
              <a:buChar char="•"/>
            </a:pPr>
            <a:r>
              <a:rPr lang="de-DE" b="1" cap="small" dirty="0"/>
              <a:t>____________________________________</a:t>
            </a:r>
            <a:endParaRPr lang="de-DE" dirty="0"/>
          </a:p>
          <a:p>
            <a:endParaRPr lang="de-DE" dirty="0"/>
          </a:p>
          <a:p>
            <a:pPr lvl="0"/>
            <a:endParaRPr lang="de-DE" b="1" cap="small" dirty="0"/>
          </a:p>
          <a:p>
            <a:pPr marL="285750" lvl="0" indent="-285750">
              <a:buFont typeface="Arial"/>
              <a:buChar char="•"/>
            </a:pPr>
            <a:endParaRPr lang="de-DE" b="1" cap="small" dirty="0"/>
          </a:p>
          <a:p>
            <a:pPr marL="285750" lvl="0" indent="-285750">
              <a:buFont typeface="Arial"/>
              <a:buChar char="•"/>
            </a:pPr>
            <a:r>
              <a:rPr lang="de-DE" b="1" cap="small" dirty="0"/>
              <a:t>____________________________________</a:t>
            </a:r>
            <a:endParaRPr lang="de-DE" dirty="0"/>
          </a:p>
          <a:p>
            <a:pPr lvl="0"/>
            <a:endParaRPr lang="de-DE" b="1" cap="small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68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86443" y="3841865"/>
            <a:ext cx="905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Um beurteilen zu können, um welche Stiftform(en) es sich handeln könnte, müssen zunächst die Eigenschaften der verschiedenen Stiftformen betrachtet werden. Als Hilfsmittel erhaltet ihr von eurem Ausbilder das Fachbuch „Roloff/</a:t>
            </a:r>
            <a:r>
              <a:rPr lang="de-DE" sz="3200" dirty="0" err="1"/>
              <a:t>Matek</a:t>
            </a:r>
            <a:r>
              <a:rPr lang="de-DE" sz="3200" dirty="0"/>
              <a:t> Maschinenelemente“.</a:t>
            </a:r>
            <a:r>
              <a:rPr lang="de-DE" sz="3200" dirty="0">
                <a:effectLst/>
              </a:rPr>
              <a:t> </a:t>
            </a:r>
            <a:endParaRPr lang="de-DE" sz="3200" dirty="0"/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727809D2-9312-414A-9A43-4E09B732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79" y="209254"/>
            <a:ext cx="8634242" cy="34778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 eines Gesprächs zwischen Ausbilder und Azubi 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7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471A975-7608-CD4C-A79E-29F25091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12990858"/>
          </a:xfrm>
          <a:prstGeom prst="rect">
            <a:avLst/>
          </a:prstGeom>
        </p:spPr>
      </p:pic>
      <p:sp>
        <p:nvSpPr>
          <p:cNvPr id="11" name="Textfeld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076317" y="1122150"/>
            <a:ext cx="1797685" cy="1798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Times New Roman"/>
              <a:cs typeface="Arial"/>
            </a:endParaRPr>
          </a:p>
        </p:txBody>
      </p:sp>
      <p:sp>
        <p:nvSpPr>
          <p:cNvPr id="3" name="Textfeld 2">
            <a:hlinkClick r:id="rId4"/>
            <a:extLst>
              <a:ext uri="{FF2B5EF4-FFF2-40B4-BE49-F238E27FC236}">
                <a16:creationId xmlns:a16="http://schemas.microsoft.com/office/drawing/2014/main" id="{EB03DC66-6F4A-F247-81CF-0AE2A1075C25}"/>
              </a:ext>
            </a:extLst>
          </p:cNvPr>
          <p:cNvSpPr txBox="1"/>
          <p:nvPr/>
        </p:nvSpPr>
        <p:spPr>
          <a:xfrm>
            <a:off x="7304567" y="1318437"/>
            <a:ext cx="1424763" cy="1414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37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076317" y="1122150"/>
            <a:ext cx="1797685" cy="1798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ea typeface="Times New Roman"/>
              <a:cs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E2CBD3-4A34-414E-BD71-89F7A6E5C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209"/>
          <a:stretch/>
        </p:blipFill>
        <p:spPr>
          <a:xfrm>
            <a:off x="-1800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3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E2AFAC-1428-C04B-BDAA-3D67CF915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4" b="63769"/>
          <a:stretch/>
        </p:blipFill>
        <p:spPr>
          <a:xfrm>
            <a:off x="0" y="0"/>
            <a:ext cx="9180000" cy="49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86443" y="4359683"/>
            <a:ext cx="90575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Um zu überprüfen, ob du dein erworbenes Wissen auf ein Beispiel übertragen kannst stellt euer Ausbilder euch folgenden Arbeitsauftrag:</a:t>
            </a:r>
          </a:p>
          <a:p>
            <a:r>
              <a:rPr lang="de-DE" sz="3200" dirty="0"/>
              <a:t>„Schreibe einen Forumsbeitrag und begründe um welche Stiftform(en) es sich handeln könnte.“</a:t>
            </a: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F9FB8D06-71CB-FC4C-ABBC-10B6FF609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79" y="209254"/>
            <a:ext cx="8634242" cy="372409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 eines Gesprächs zwischen Ausbilder und Azubi 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8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E2AFAC-1428-C04B-BDAA-3D67CF915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4" b="11531"/>
          <a:stretch/>
        </p:blipFill>
        <p:spPr>
          <a:xfrm>
            <a:off x="108000" y="-4883367"/>
            <a:ext cx="8928000" cy="11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C1121F8C19E0409E5791410BF83A8B" ma:contentTypeVersion="" ma:contentTypeDescription="Ein neues Dokument erstellen." ma:contentTypeScope="" ma:versionID="e149c3175c0f6435a47e37ba8e5a9cbc">
  <xsd:schema xmlns:xsd="http://www.w3.org/2001/XMLSchema" xmlns:xs="http://www.w3.org/2001/XMLSchema" xmlns:p="http://schemas.microsoft.com/office/2006/metadata/properties" xmlns:ns2="55696b60-0389-45c2-bb8c-032517eb46a2" targetNamespace="http://schemas.microsoft.com/office/2006/metadata/properties" ma:root="true" ma:fieldsID="a5e0e41368e1e50ce28182d87e99e1e9" ns2:_="">
    <xsd:import namespace="55696b60-0389-45c2-bb8c-032517eb46a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96b60-0389-45c2-bb8c-032517eb4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0C25B7-1E16-44B8-8332-813C0C09CDAC}"/>
</file>

<file path=customXml/itemProps2.xml><?xml version="1.0" encoding="utf-8"?>
<ds:datastoreItem xmlns:ds="http://schemas.openxmlformats.org/officeDocument/2006/customXml" ds:itemID="{04727312-EE20-477F-AD40-EF5BEB1D52AD}"/>
</file>

<file path=customXml/itemProps3.xml><?xml version="1.0" encoding="utf-8"?>
<ds:datastoreItem xmlns:ds="http://schemas.openxmlformats.org/officeDocument/2006/customXml" ds:itemID="{11E0297A-5D54-403A-9ECC-1B7D6E8A2E4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Macintosh PowerPoint</Application>
  <PresentationFormat>Bildschirmpräsentation (4:3)</PresentationFormat>
  <Paragraphs>124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SymbolMT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</dc:creator>
  <cp:lastModifiedBy>Christoph Dick</cp:lastModifiedBy>
  <cp:revision>28</cp:revision>
  <dcterms:created xsi:type="dcterms:W3CDTF">2020-03-24T11:52:13Z</dcterms:created>
  <dcterms:modified xsi:type="dcterms:W3CDTF">2020-06-26T08:35:09Z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0x01010014C1121F8C19E0409E5791410BF83A8B</vt:lpwstr>
  </property>
</Properties>
</file>