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81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0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D5EA4-5008-4541-8FE8-0819917BD0D1}" type="datetimeFigureOut">
              <a:rPr lang="de-DE" smtClean="0"/>
              <a:t>13.07.2021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4D6D0-A592-4F8F-A8DB-884D8A008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61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97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6C91-1DC7-43D2-AC87-13DB1C826852}" type="datetime1">
              <a:rPr lang="de-DE" smtClean="0"/>
              <a:t>13.07.2021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9F60-A50E-4CC7-BC26-07A4A019F4C8}" type="datetime1">
              <a:rPr lang="de-DE" smtClean="0"/>
              <a:t>13.07.2021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8265-5BC1-4145-B654-9F903A07372C}" type="datetime1">
              <a:rPr lang="de-DE" smtClean="0"/>
              <a:t>13.07.2021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EC26-2A4A-47F2-9D1A-7233CB5748C7}" type="datetime1">
              <a:rPr lang="de-DE" smtClean="0"/>
              <a:t>13.07.2021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D3D-CBD4-485B-9EA2-D8E2E4C9BD43}" type="datetime1">
              <a:rPr lang="de-DE" smtClean="0"/>
              <a:t>13.07.2021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33AA-6CAB-4894-868E-805FF3850B62}" type="datetime1">
              <a:rPr lang="de-DE" smtClean="0"/>
              <a:t>13.07.2021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014E-CAB5-4904-8353-13E613D0C914}" type="datetime1">
              <a:rPr lang="de-DE" smtClean="0"/>
              <a:t>13.07.2021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96CE-1B32-4482-9447-97ADCA3FCBAD}" type="datetime1">
              <a:rPr lang="de-DE" smtClean="0"/>
              <a:t>13.07.2021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E262-B34D-46D4-A63D-0F52D867BD9A}" type="datetime1">
              <a:rPr lang="de-DE" smtClean="0"/>
              <a:t>13.07.2021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211F-8653-4222-95E7-FB6A02C2DE16}" type="datetime1">
              <a:rPr lang="de-DE" smtClean="0"/>
              <a:t>13.07.2021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77DA-FF59-44B0-9810-A4F37D8899B7}" type="datetime1">
              <a:rPr lang="de-DE" smtClean="0"/>
              <a:t>13.07.2021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51343-A55A-44B8-B712-60014C99D20F}" type="datetime1">
              <a:rPr lang="de-DE" smtClean="0"/>
              <a:t>13.07.2021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 Johannes Vielsäcker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ufsschule1ab.de/website2014/berufsschule/fachbereiche/elektro/unterrichtseinheiten/Grundlagen/Drehfeld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– Entstehung des Drehfelds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184576"/>
          </a:xfrm>
        </p:spPr>
        <p:txBody>
          <a:bodyPr>
            <a:normAutofit/>
          </a:bodyPr>
          <a:lstStyle/>
          <a:p>
            <a:pPr algn="just"/>
            <a:r>
              <a:rPr lang="de-DE" sz="1600" dirty="0">
                <a:solidFill>
                  <a:schemeClr val="tx1"/>
                </a:solidFill>
              </a:rPr>
              <a:t>Die drei Leiter des Drehstromnetzes versorgen die Wicklungen des Ständers: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3 Ständerwicklungen 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(hier in Stern verschaltet)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in vereinfachter Darstellung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zu unterschiedlichen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Zeitpunkten t</a:t>
            </a:r>
            <a:r>
              <a:rPr lang="de-DE" sz="1400" baseline="-25000" dirty="0">
                <a:solidFill>
                  <a:schemeClr val="tx1"/>
                </a:solidFill>
              </a:rPr>
              <a:t>1</a:t>
            </a:r>
            <a:r>
              <a:rPr lang="de-DE" sz="1400" dirty="0">
                <a:solidFill>
                  <a:schemeClr val="tx1"/>
                </a:solidFill>
              </a:rPr>
              <a:t>– t</a:t>
            </a:r>
            <a:r>
              <a:rPr lang="de-DE" sz="1400" baseline="-25000" dirty="0">
                <a:solidFill>
                  <a:schemeClr val="tx1"/>
                </a:solidFill>
              </a:rPr>
              <a:t>4</a:t>
            </a:r>
            <a:r>
              <a:rPr lang="de-DE" sz="1400" dirty="0">
                <a:solidFill>
                  <a:schemeClr val="tx1"/>
                </a:solidFill>
              </a:rPr>
              <a:t> betrachtet</a:t>
            </a: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1593414" y="5276036"/>
            <a:ext cx="648072" cy="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36"/>
          <a:stretch/>
        </p:blipFill>
        <p:spPr bwMode="auto">
          <a:xfrm>
            <a:off x="3101677" y="1497677"/>
            <a:ext cx="4638675" cy="437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73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184576"/>
          </a:xfrm>
        </p:spPr>
        <p:txBody>
          <a:bodyPr>
            <a:normAutofit/>
          </a:bodyPr>
          <a:lstStyle/>
          <a:p>
            <a:pPr algn="just"/>
            <a:r>
              <a:rPr lang="de-DE" sz="1600" dirty="0">
                <a:solidFill>
                  <a:schemeClr val="tx1"/>
                </a:solidFill>
              </a:rPr>
              <a:t>Die drei Leiter des Drehstromnetzes versorgen die Wicklungen des Ständers: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u="sng" dirty="0">
                <a:solidFill>
                  <a:schemeClr val="tx1"/>
                </a:solidFill>
              </a:rPr>
              <a:t>Zeitpunkt t</a:t>
            </a:r>
            <a:r>
              <a:rPr lang="de-DE" sz="1400" u="sng" baseline="-25000" dirty="0">
                <a:solidFill>
                  <a:schemeClr val="tx1"/>
                </a:solidFill>
              </a:rPr>
              <a:t>4</a:t>
            </a:r>
            <a:r>
              <a:rPr lang="de-DE" sz="1400" u="sng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Zum Zeitpunkt t</a:t>
            </a:r>
            <a:r>
              <a:rPr lang="de-DE" sz="1400" baseline="-25000" dirty="0">
                <a:solidFill>
                  <a:schemeClr val="tx1"/>
                </a:solidFill>
              </a:rPr>
              <a:t>4</a:t>
            </a:r>
            <a:r>
              <a:rPr lang="de-DE" sz="1400" dirty="0">
                <a:solidFill>
                  <a:schemeClr val="tx1"/>
                </a:solidFill>
              </a:rPr>
              <a:t> haben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wir wieder die gleichen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Verhältnisse wie zum 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Zeitpunkt t</a:t>
            </a:r>
            <a:r>
              <a:rPr lang="de-DE" sz="1400" baseline="-25000" dirty="0">
                <a:solidFill>
                  <a:schemeClr val="tx1"/>
                </a:solidFill>
              </a:rPr>
              <a:t>1</a:t>
            </a:r>
            <a:r>
              <a:rPr lang="de-DE" sz="1400" dirty="0">
                <a:solidFill>
                  <a:schemeClr val="tx1"/>
                </a:solidFill>
              </a:rPr>
              <a:t>.	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- Entstehung des Drehfeldes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500" b="21536"/>
          <a:stretch/>
        </p:blipFill>
        <p:spPr bwMode="auto">
          <a:xfrm>
            <a:off x="3101677" y="1497677"/>
            <a:ext cx="4476413" cy="437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e 3"/>
          <p:cNvSpPr/>
          <p:nvPr/>
        </p:nvSpPr>
        <p:spPr>
          <a:xfrm>
            <a:off x="6444208" y="3463290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H="1" flipV="1">
            <a:off x="6516216" y="6021288"/>
            <a:ext cx="1" cy="47476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361925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514325" y="52402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915816" y="53926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851920" y="542547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416554" y="504180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385582" y="456138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3419872" y="508518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393694" y="456138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499992" y="5157192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860032" y="53926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1" name="Ellipse 20"/>
          <p:cNvSpPr/>
          <p:nvPr/>
        </p:nvSpPr>
        <p:spPr>
          <a:xfrm>
            <a:off x="6444208" y="1714500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995936" y="5497487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355976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5364088" y="5194910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5447526" y="503946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5508486" y="519186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cxnSp>
        <p:nvCxnSpPr>
          <p:cNvPr id="27" name="Gerade Verbindung mit Pfeil 26"/>
          <p:cNvCxnSpPr/>
          <p:nvPr/>
        </p:nvCxnSpPr>
        <p:spPr>
          <a:xfrm flipH="1" flipV="1">
            <a:off x="3563888" y="6021288"/>
            <a:ext cx="1" cy="47476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6516216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6300192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6432778" y="5058896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2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184576"/>
          </a:xfrm>
        </p:spPr>
        <p:txBody>
          <a:bodyPr>
            <a:normAutofit/>
          </a:bodyPr>
          <a:lstStyle/>
          <a:p>
            <a:pPr algn="just"/>
            <a:r>
              <a:rPr lang="de-DE" sz="1600" dirty="0">
                <a:solidFill>
                  <a:schemeClr val="tx1"/>
                </a:solidFill>
              </a:rPr>
              <a:t>Die drei Leiter des Drehstromnetzes versorgen die Wicklungen des Ständers: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b="1" u="sng" dirty="0">
                <a:solidFill>
                  <a:schemeClr val="tx1"/>
                </a:solidFill>
              </a:rPr>
              <a:t>Drehfeld: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Es entsteht also im Innern des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Ständers ein sich drehendes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Magnetfeld mit festgelegter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Drehrichtung (hier rechts herum).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- Entstehung des Drehfeldes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500" b="21536"/>
          <a:stretch/>
        </p:blipFill>
        <p:spPr bwMode="auto">
          <a:xfrm>
            <a:off x="3101677" y="1497677"/>
            <a:ext cx="4476413" cy="437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3361925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514325" y="52402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416554" y="504180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3419872" y="508518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499992" y="5157192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355976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5364088" y="5194910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5447526" y="503946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5508486" y="519186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6516216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6300192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6432778" y="5058896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6" name="Bogen 5"/>
          <p:cNvSpPr/>
          <p:nvPr/>
        </p:nvSpPr>
        <p:spPr>
          <a:xfrm>
            <a:off x="3442772" y="5085184"/>
            <a:ext cx="432048" cy="432048"/>
          </a:xfrm>
          <a:prstGeom prst="arc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184576"/>
          </a:xfrm>
        </p:spPr>
        <p:txBody>
          <a:bodyPr>
            <a:normAutofit/>
          </a:bodyPr>
          <a:lstStyle/>
          <a:p>
            <a:pPr algn="just"/>
            <a:r>
              <a:rPr lang="de-DE" sz="1600" dirty="0">
                <a:solidFill>
                  <a:schemeClr val="tx1"/>
                </a:solidFill>
              </a:rPr>
              <a:t>Die drei Leiter des Drehstromnetzes versorgen die Wicklungen des Ständers: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b="1" u="sng" dirty="0">
                <a:solidFill>
                  <a:schemeClr val="tx1"/>
                </a:solidFill>
              </a:rPr>
              <a:t>Drehfeld: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Es entsteht also im Innern des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Ständers ein sich drehendes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Magnetfeld mit festgelegter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Drehrichtung (hier rechts herum).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Nach einer Periode des 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Wechselstroms hat sich das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Drehfeld um eine volle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Umdrehung gedreht.	</a:t>
            </a:r>
          </a:p>
          <a:p>
            <a:pPr algn="just"/>
            <a:r>
              <a:rPr lang="de-DE" sz="1600" dirty="0">
                <a:solidFill>
                  <a:schemeClr val="tx1"/>
                </a:solidFill>
              </a:rPr>
              <a:t>			      </a:t>
            </a:r>
            <a:r>
              <a:rPr lang="de-DE" sz="2400" b="1" dirty="0">
                <a:solidFill>
                  <a:schemeClr val="tx1"/>
                </a:solidFill>
              </a:rPr>
              <a:t>D  r  e  h  f  e  l  d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- Entstehung des Drehfeldes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500" b="21536"/>
          <a:stretch/>
        </p:blipFill>
        <p:spPr bwMode="auto">
          <a:xfrm>
            <a:off x="3101677" y="1497677"/>
            <a:ext cx="4476413" cy="437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3361925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514325" y="52402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416554" y="504180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3419872" y="508518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499992" y="5157192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355976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5364088" y="5194910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5447526" y="503946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5508486" y="519186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6516216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6300192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6432778" y="5058896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8" name="Bogen 17"/>
          <p:cNvSpPr/>
          <p:nvPr/>
        </p:nvSpPr>
        <p:spPr>
          <a:xfrm>
            <a:off x="3442772" y="5085184"/>
            <a:ext cx="432048" cy="432048"/>
          </a:xfrm>
          <a:prstGeom prst="arc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29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184576"/>
          </a:xfrm>
        </p:spPr>
        <p:txBody>
          <a:bodyPr>
            <a:normAutofit/>
          </a:bodyPr>
          <a:lstStyle/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r>
              <a:rPr lang="de-DE" sz="1600" dirty="0">
                <a:solidFill>
                  <a:schemeClr val="tx1"/>
                </a:solidFill>
              </a:rPr>
              <a:t>Betrachten Sie nun zur Veranschaulichung des Drehfeldes </a:t>
            </a:r>
          </a:p>
          <a:p>
            <a:r>
              <a:rPr lang="de-DE" sz="1600" dirty="0">
                <a:solidFill>
                  <a:schemeClr val="tx1"/>
                </a:solidFill>
              </a:rPr>
              <a:t>die </a:t>
            </a:r>
            <a:r>
              <a:rPr lang="de-DE" sz="1600" b="1" dirty="0">
                <a:solidFill>
                  <a:schemeClr val="tx1"/>
                </a:solidFill>
              </a:rPr>
              <a:t>Animation</a:t>
            </a:r>
            <a:r>
              <a:rPr lang="de-DE" sz="1600" dirty="0">
                <a:solidFill>
                  <a:schemeClr val="tx1"/>
                </a:solidFill>
              </a:rPr>
              <a:t> unter folgendem Link: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en-US" sz="1600" u="sng" dirty="0">
                <a:hlinkClick r:id="rId3"/>
              </a:rPr>
              <a:t>http://www.berufsschule1ab.de/website2014/berufsschule/fachbereiche/elektro/unterrichtseinheiten/Grundlagen/Drehfeld.htm</a:t>
            </a:r>
            <a:endParaRPr lang="de-DE" sz="1600" dirty="0"/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600" dirty="0">
                <a:solidFill>
                  <a:schemeClr val="tx1"/>
                </a:solidFill>
              </a:rPr>
              <a:t>	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- Entstehung des Drehfeldes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2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Untertitel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27584" y="1196752"/>
                <a:ext cx="7704856" cy="5184576"/>
              </a:xfrm>
            </p:spPr>
            <p:txBody>
              <a:bodyPr>
                <a:normAutofit/>
              </a:bodyPr>
              <a:lstStyle/>
              <a:p>
                <a:r>
                  <a:rPr lang="de-DE" sz="1600" dirty="0">
                    <a:solidFill>
                      <a:schemeClr val="tx1"/>
                    </a:solidFill>
                  </a:rPr>
                  <a:t>Mit welcher Drehzahl dreht sich nun das Drehfeld?</a:t>
                </a:r>
              </a:p>
              <a:p>
                <a:r>
                  <a:rPr lang="de-DE" sz="1600" dirty="0">
                    <a:solidFill>
                      <a:schemeClr val="tx1"/>
                    </a:solidFill>
                  </a:rPr>
                  <a:t>Wir kennen die Frequenz vom Netz: f = 50 Hz.</a:t>
                </a:r>
              </a:p>
              <a:p>
                <a:r>
                  <a:rPr lang="de-DE" sz="1600" dirty="0">
                    <a:solidFill>
                      <a:schemeClr val="tx1"/>
                    </a:solidFill>
                  </a:rPr>
                  <a:t>Bedeutet: die Spannung (in jedem Leiter) hat 50 Perioden pro Sekunde.</a:t>
                </a:r>
              </a:p>
              <a:p>
                <a:r>
                  <a:rPr lang="de-DE" sz="1600" dirty="0">
                    <a:solidFill>
                      <a:schemeClr val="tx1"/>
                    </a:solidFill>
                  </a:rPr>
                  <a:t>Somit dreht sich auch das Drehfeld 50 Mal pro Sekunde.</a:t>
                </a:r>
              </a:p>
              <a:p>
                <a:r>
                  <a:rPr lang="de-DE" sz="1600" dirty="0">
                    <a:solidFill>
                      <a:schemeClr val="tx1"/>
                    </a:solidFill>
                  </a:rPr>
                  <a:t>Drehzahlen werden aber in Umdrehungen pro Minute angegeben.</a:t>
                </a:r>
              </a:p>
              <a:p>
                <a:r>
                  <a:rPr lang="de-DE" sz="1600" dirty="0">
                    <a:solidFill>
                      <a:schemeClr val="tx1"/>
                    </a:solidFill>
                  </a:rPr>
                  <a:t>So muss man nur die Sekunden in Minuten umrechnen:</a:t>
                </a:r>
              </a:p>
              <a:p>
                <a:endParaRPr lang="de-DE" sz="16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de-DE" sz="1600" b="0" i="1" baseline="-25000" smtClean="0">
                          <a:solidFill>
                            <a:schemeClr val="tx1"/>
                          </a:solidFill>
                          <a:latin typeface="Cambria Math"/>
                        </a:rPr>
                        <m:t>𝑠</m:t>
                      </m:r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=50 </m:t>
                      </m:r>
                      <m:f>
                        <m:f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den>
                      </m:f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∙60</m:t>
                      </m:r>
                      <m:f>
                        <m:f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𝑚𝑖𝑛</m:t>
                          </m:r>
                        </m:den>
                      </m:f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=3000</m:t>
                      </m:r>
                      <m:f>
                        <m:f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𝑚𝑖𝑛</m:t>
                          </m:r>
                        </m:den>
                      </m:f>
                    </m:oMath>
                  </m:oMathPara>
                </a14:m>
                <a:endParaRPr lang="de-DE" sz="1600" dirty="0">
                  <a:solidFill>
                    <a:schemeClr val="tx1"/>
                  </a:solidFill>
                </a:endParaRPr>
              </a:p>
              <a:p>
                <a:endParaRPr lang="de-DE" sz="1600" dirty="0">
                  <a:solidFill>
                    <a:schemeClr val="tx1"/>
                  </a:solidFill>
                </a:endParaRPr>
              </a:p>
              <a:p>
                <a:r>
                  <a:rPr lang="de-DE" sz="1600" dirty="0">
                    <a:solidFill>
                      <a:schemeClr val="tx1"/>
                    </a:solidFill>
                  </a:rPr>
                  <a:t>Das bedeutet, dass sich das Drehfeld eines zweipoligen DASM</a:t>
                </a:r>
              </a:p>
              <a:p>
                <a:r>
                  <a:rPr lang="de-DE" sz="1600" dirty="0">
                    <a:solidFill>
                      <a:schemeClr val="tx1"/>
                    </a:solidFill>
                  </a:rPr>
                  <a:t>mit einer festgelegten Drehzahl von 3000 min</a:t>
                </a:r>
                <a:r>
                  <a:rPr lang="de-DE" sz="1600" baseline="30000" dirty="0">
                    <a:solidFill>
                      <a:schemeClr val="tx1"/>
                    </a:solidFill>
                  </a:rPr>
                  <a:t>-1</a:t>
                </a:r>
                <a:r>
                  <a:rPr lang="de-DE" sz="1600" dirty="0">
                    <a:solidFill>
                      <a:schemeClr val="tx1"/>
                    </a:solidFill>
                  </a:rPr>
                  <a:t> dreht.</a:t>
                </a:r>
              </a:p>
              <a:p>
                <a:endParaRPr lang="de-DE" sz="1600" dirty="0">
                  <a:solidFill>
                    <a:schemeClr val="tx1"/>
                  </a:solidFill>
                </a:endParaRPr>
              </a:p>
              <a:p>
                <a:r>
                  <a:rPr lang="de-DE" sz="1600" dirty="0">
                    <a:solidFill>
                      <a:schemeClr val="tx1"/>
                    </a:solidFill>
                  </a:rPr>
                  <a:t>Man nennt diese Drehzahl auch die </a:t>
                </a:r>
                <a:r>
                  <a:rPr lang="de-DE" sz="1600" b="1" dirty="0">
                    <a:solidFill>
                      <a:schemeClr val="tx1"/>
                    </a:solidFill>
                  </a:rPr>
                  <a:t>Drehfelddrehzahl</a:t>
                </a:r>
                <a:r>
                  <a:rPr lang="de-DE" sz="1600" dirty="0">
                    <a:solidFill>
                      <a:schemeClr val="tx1"/>
                    </a:solidFill>
                  </a:rPr>
                  <a:t> oder </a:t>
                </a:r>
                <a:r>
                  <a:rPr lang="de-DE" sz="1600" b="1" dirty="0">
                    <a:solidFill>
                      <a:schemeClr val="tx1"/>
                    </a:solidFill>
                  </a:rPr>
                  <a:t>synchrone Drehzahl </a:t>
                </a:r>
                <a:r>
                  <a:rPr lang="de-DE" sz="1600" b="1" dirty="0" err="1">
                    <a:solidFill>
                      <a:schemeClr val="tx1"/>
                    </a:solidFill>
                  </a:rPr>
                  <a:t>n</a:t>
                </a:r>
                <a:r>
                  <a:rPr lang="de-DE" sz="1600" b="1" baseline="-25000" dirty="0" err="1">
                    <a:solidFill>
                      <a:schemeClr val="tx1"/>
                    </a:solidFill>
                  </a:rPr>
                  <a:t>s</a:t>
                </a:r>
                <a:r>
                  <a:rPr lang="de-DE" sz="1600" dirty="0">
                    <a:solidFill>
                      <a:schemeClr val="tx1"/>
                    </a:solidFill>
                  </a:rPr>
                  <a:t>.</a:t>
                </a:r>
              </a:p>
              <a:p>
                <a:endParaRPr lang="de-DE" sz="1600" dirty="0">
                  <a:solidFill>
                    <a:schemeClr val="tx1"/>
                  </a:solidFill>
                </a:endParaRPr>
              </a:p>
              <a:p>
                <a:pPr algn="just"/>
                <a:endParaRPr lang="de-DE" sz="1600" dirty="0">
                  <a:solidFill>
                    <a:schemeClr val="tx1"/>
                  </a:solidFill>
                </a:endParaRPr>
              </a:p>
              <a:p>
                <a:pPr algn="just"/>
                <a:r>
                  <a:rPr lang="de-DE" sz="1400" dirty="0">
                    <a:solidFill>
                      <a:schemeClr val="tx1"/>
                    </a:solidFill>
                  </a:rPr>
                  <a:t>	</a:t>
                </a:r>
              </a:p>
              <a:p>
                <a:pPr algn="just"/>
                <a:r>
                  <a:rPr lang="de-DE" sz="1600" dirty="0">
                    <a:solidFill>
                      <a:schemeClr val="tx1"/>
                    </a:solidFill>
                  </a:rPr>
                  <a:t>			</a:t>
                </a:r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Untertite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27584" y="1196752"/>
                <a:ext cx="7704856" cy="5184576"/>
              </a:xfrm>
              <a:blipFill>
                <a:blip r:embed="rId3"/>
                <a:stretch>
                  <a:fillRect t="-35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- Entstehung des Drehfeldes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802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184576"/>
          </a:xfrm>
        </p:spPr>
        <p:txBody>
          <a:bodyPr>
            <a:normAutofit/>
          </a:bodyPr>
          <a:lstStyle/>
          <a:p>
            <a:endParaRPr lang="de-DE" sz="1600" dirty="0">
              <a:solidFill>
                <a:schemeClr val="tx1"/>
              </a:solidFill>
            </a:endParaRPr>
          </a:p>
          <a:p>
            <a:r>
              <a:rPr lang="de-DE" sz="1600" dirty="0">
                <a:solidFill>
                  <a:schemeClr val="tx1"/>
                </a:solidFill>
              </a:rPr>
              <a:t>Was ist eigentlich ein </a:t>
            </a:r>
            <a:r>
              <a:rPr lang="de-DE" sz="1600" b="1" dirty="0">
                <a:solidFill>
                  <a:schemeClr val="tx1"/>
                </a:solidFill>
              </a:rPr>
              <a:t>zweipoliger</a:t>
            </a:r>
            <a:r>
              <a:rPr lang="de-DE" sz="1600" dirty="0">
                <a:solidFill>
                  <a:schemeClr val="tx1"/>
                </a:solidFill>
              </a:rPr>
              <a:t> DASM?</a:t>
            </a:r>
          </a:p>
          <a:p>
            <a:endParaRPr lang="de-DE" sz="1600" dirty="0">
              <a:solidFill>
                <a:schemeClr val="tx1"/>
              </a:solidFill>
            </a:endParaRPr>
          </a:p>
          <a:p>
            <a:endParaRPr lang="de-DE" sz="1600" dirty="0">
              <a:solidFill>
                <a:schemeClr val="tx1"/>
              </a:solidFill>
            </a:endParaRPr>
          </a:p>
          <a:p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Im Innern des Ständers entsteht zu einem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bestimmten Zeitpunkt ein Magnetfeld mit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2 </a:t>
            </a:r>
            <a:r>
              <a:rPr lang="de-DE" sz="1400" b="1" dirty="0">
                <a:solidFill>
                  <a:srgbClr val="FF0000"/>
                </a:solidFill>
              </a:rPr>
              <a:t>N</a:t>
            </a:r>
            <a:r>
              <a:rPr lang="de-DE" sz="1400" dirty="0">
                <a:solidFill>
                  <a:schemeClr val="tx1"/>
                </a:solidFill>
              </a:rPr>
              <a:t>ordpolen und einem </a:t>
            </a:r>
            <a:r>
              <a:rPr lang="de-DE" sz="1400" b="1" dirty="0">
                <a:solidFill>
                  <a:srgbClr val="00B050"/>
                </a:solidFill>
              </a:rPr>
              <a:t>S</a:t>
            </a:r>
            <a:r>
              <a:rPr lang="de-DE" sz="1400" dirty="0">
                <a:solidFill>
                  <a:schemeClr val="tx1"/>
                </a:solidFill>
              </a:rPr>
              <a:t>üdpol.	</a:t>
            </a: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r>
              <a:rPr lang="de-DE" sz="1600" dirty="0">
                <a:solidFill>
                  <a:schemeClr val="tx1"/>
                </a:solidFill>
              </a:rPr>
              <a:t>			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- Entstehung des Drehfeldes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2" t="53714" r="56757" b="21536"/>
          <a:stretch/>
        </p:blipFill>
        <p:spPr bwMode="auto">
          <a:xfrm>
            <a:off x="3779912" y="2060848"/>
            <a:ext cx="1728192" cy="2392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4283968" y="3356992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499992" y="3356992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375026" y="3150493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55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184576"/>
          </a:xfrm>
        </p:spPr>
        <p:txBody>
          <a:bodyPr>
            <a:normAutofit/>
          </a:bodyPr>
          <a:lstStyle/>
          <a:p>
            <a:endParaRPr lang="de-DE" sz="1600" dirty="0">
              <a:solidFill>
                <a:schemeClr val="tx1"/>
              </a:solidFill>
            </a:endParaRPr>
          </a:p>
          <a:p>
            <a:r>
              <a:rPr lang="de-DE" sz="1600" dirty="0">
                <a:solidFill>
                  <a:schemeClr val="tx1"/>
                </a:solidFill>
              </a:rPr>
              <a:t>Was ist eigentlich ein </a:t>
            </a:r>
            <a:r>
              <a:rPr lang="de-DE" sz="1600" b="1" dirty="0">
                <a:solidFill>
                  <a:schemeClr val="tx1"/>
                </a:solidFill>
              </a:rPr>
              <a:t>zweipoliger</a:t>
            </a:r>
            <a:r>
              <a:rPr lang="de-DE" sz="1600" dirty="0">
                <a:solidFill>
                  <a:schemeClr val="tx1"/>
                </a:solidFill>
              </a:rPr>
              <a:t> DASM?</a:t>
            </a:r>
          </a:p>
          <a:p>
            <a:endParaRPr lang="de-DE" sz="1600" dirty="0">
              <a:solidFill>
                <a:schemeClr val="tx1"/>
              </a:solidFill>
            </a:endParaRPr>
          </a:p>
          <a:p>
            <a:endParaRPr lang="de-DE" sz="1600" dirty="0">
              <a:solidFill>
                <a:schemeClr val="tx1"/>
              </a:solidFill>
            </a:endParaRPr>
          </a:p>
          <a:p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Die beiden </a:t>
            </a:r>
            <a:r>
              <a:rPr lang="de-DE" sz="1400" b="1" dirty="0">
                <a:solidFill>
                  <a:srgbClr val="FF0000"/>
                </a:solidFill>
              </a:rPr>
              <a:t>N</a:t>
            </a:r>
            <a:r>
              <a:rPr lang="de-DE" sz="1400" dirty="0">
                <a:solidFill>
                  <a:schemeClr val="tx1"/>
                </a:solidFill>
              </a:rPr>
              <a:t>ordpole bilden einen 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gemeinsamen </a:t>
            </a:r>
            <a:r>
              <a:rPr lang="de-DE" sz="1400" b="1" dirty="0">
                <a:solidFill>
                  <a:srgbClr val="FF0000"/>
                </a:solidFill>
              </a:rPr>
              <a:t>N</a:t>
            </a:r>
            <a:r>
              <a:rPr lang="de-DE" sz="1400" dirty="0">
                <a:solidFill>
                  <a:schemeClr val="tx1"/>
                </a:solidFill>
              </a:rPr>
              <a:t>ordpol.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So entsteht ein Magnetfeld mit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zwei Polen.	</a:t>
            </a: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r>
              <a:rPr lang="de-DE" sz="1600" dirty="0">
                <a:solidFill>
                  <a:schemeClr val="tx1"/>
                </a:solidFill>
              </a:rPr>
              <a:t>			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- Entstehung des Drehfeldes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2" t="53714" r="56757" b="21536"/>
          <a:stretch/>
        </p:blipFill>
        <p:spPr bwMode="auto">
          <a:xfrm>
            <a:off x="3779912" y="2060848"/>
            <a:ext cx="1728192" cy="2392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4355976" y="3378478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375026" y="3150493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32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184576"/>
          </a:xfrm>
        </p:spPr>
        <p:txBody>
          <a:bodyPr>
            <a:normAutofit/>
          </a:bodyPr>
          <a:lstStyle/>
          <a:p>
            <a:endParaRPr lang="de-DE" sz="1600" u="sng" dirty="0">
              <a:solidFill>
                <a:schemeClr val="tx1"/>
              </a:solidFill>
            </a:endParaRPr>
          </a:p>
          <a:p>
            <a:r>
              <a:rPr lang="de-DE" sz="1600" u="sng" dirty="0">
                <a:solidFill>
                  <a:schemeClr val="tx1"/>
                </a:solidFill>
              </a:rPr>
              <a:t>Definition der </a:t>
            </a:r>
            <a:r>
              <a:rPr lang="de-DE" sz="1600" b="1" u="sng" dirty="0">
                <a:solidFill>
                  <a:schemeClr val="tx1"/>
                </a:solidFill>
              </a:rPr>
              <a:t>Polpaarzahl p</a:t>
            </a:r>
          </a:p>
          <a:p>
            <a:endParaRPr lang="de-DE" sz="1600" dirty="0">
              <a:solidFill>
                <a:schemeClr val="tx1"/>
              </a:solidFill>
            </a:endParaRPr>
          </a:p>
          <a:p>
            <a:endParaRPr lang="de-DE" sz="1600" dirty="0">
              <a:solidFill>
                <a:schemeClr val="tx1"/>
              </a:solidFill>
            </a:endParaRPr>
          </a:p>
          <a:p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Die beiden Pole fasst man zu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einem </a:t>
            </a:r>
            <a:r>
              <a:rPr lang="de-DE" sz="1400" b="1" dirty="0" err="1">
                <a:solidFill>
                  <a:schemeClr val="tx1"/>
                </a:solidFill>
              </a:rPr>
              <a:t>Polpaar</a:t>
            </a:r>
            <a:r>
              <a:rPr lang="de-DE" sz="1400" dirty="0">
                <a:solidFill>
                  <a:schemeClr val="tx1"/>
                </a:solidFill>
              </a:rPr>
              <a:t>  zusammen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und schreibt hierfür abkürzend…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	</a:t>
            </a:r>
            <a:r>
              <a:rPr lang="de-DE" sz="2000" b="1" dirty="0">
                <a:solidFill>
                  <a:schemeClr val="tx1"/>
                </a:solidFill>
              </a:rPr>
              <a:t>p = 1</a:t>
            </a:r>
            <a:r>
              <a:rPr lang="de-DE" sz="1400" dirty="0">
                <a:solidFill>
                  <a:schemeClr val="tx1"/>
                </a:solidFill>
              </a:rPr>
              <a:t>	</a:t>
            </a: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r>
              <a:rPr lang="de-DE" sz="1600" dirty="0">
                <a:solidFill>
                  <a:schemeClr val="tx1"/>
                </a:solidFill>
              </a:rPr>
              <a:t>			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- Entstehung des Drehfeldes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2" t="53714" r="56757" b="21536"/>
          <a:stretch/>
        </p:blipFill>
        <p:spPr bwMode="auto">
          <a:xfrm>
            <a:off x="3779912" y="2060848"/>
            <a:ext cx="1728192" cy="2392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4355976" y="3378478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375026" y="3150493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063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- Entstehung des Drehfeldes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184576"/>
          </a:xfrm>
        </p:spPr>
        <p:txBody>
          <a:bodyPr>
            <a:normAutofit/>
          </a:bodyPr>
          <a:lstStyle/>
          <a:p>
            <a:pPr algn="just"/>
            <a:r>
              <a:rPr lang="de-DE" sz="1600" dirty="0">
                <a:solidFill>
                  <a:schemeClr val="tx1"/>
                </a:solidFill>
              </a:rPr>
              <a:t>Die drei Leiter des Drehstromnetzes versorgen die Wicklungen des Ständers: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u="sng" dirty="0">
                <a:solidFill>
                  <a:schemeClr val="tx1"/>
                </a:solidFill>
              </a:rPr>
              <a:t>Zeitpunkt t</a:t>
            </a:r>
            <a:r>
              <a:rPr lang="de-DE" sz="1400" u="sng" baseline="-25000" dirty="0">
                <a:solidFill>
                  <a:schemeClr val="tx1"/>
                </a:solidFill>
              </a:rPr>
              <a:t>1</a:t>
            </a:r>
            <a:r>
              <a:rPr lang="de-DE" sz="1400" u="sng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In der ersten Wicklung fließt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der Strom i</a:t>
            </a:r>
            <a:r>
              <a:rPr lang="de-DE" sz="1400" baseline="-25000" dirty="0">
                <a:solidFill>
                  <a:schemeClr val="tx1"/>
                </a:solidFill>
              </a:rPr>
              <a:t>1</a:t>
            </a:r>
            <a:r>
              <a:rPr lang="de-DE" sz="1400" dirty="0">
                <a:solidFill>
                  <a:schemeClr val="tx1"/>
                </a:solidFill>
              </a:rPr>
              <a:t> (hier positiv)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in die Wicklung und erzeugt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ein Magnetfeld mit den beiden        </a:t>
            </a:r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Polen </a:t>
            </a:r>
            <a:r>
              <a:rPr lang="de-DE" sz="1400" b="1" dirty="0">
                <a:solidFill>
                  <a:srgbClr val="FF0000"/>
                </a:solidFill>
              </a:rPr>
              <a:t>N</a:t>
            </a:r>
            <a:r>
              <a:rPr lang="de-DE" sz="1400" dirty="0">
                <a:solidFill>
                  <a:schemeClr val="tx1"/>
                </a:solidFill>
              </a:rPr>
              <a:t> und </a:t>
            </a:r>
            <a:r>
              <a:rPr lang="de-DE" sz="1400" b="1" dirty="0">
                <a:solidFill>
                  <a:srgbClr val="00B050"/>
                </a:solidFill>
              </a:rPr>
              <a:t>S</a:t>
            </a:r>
            <a:r>
              <a:rPr lang="de-DE" sz="1400" b="1" dirty="0">
                <a:solidFill>
                  <a:schemeClr val="tx1"/>
                </a:solidFill>
              </a:rPr>
              <a:t>.</a:t>
            </a:r>
            <a:endParaRPr lang="de-DE" sz="1400" b="1" dirty="0">
              <a:solidFill>
                <a:srgbClr val="00B050"/>
              </a:solidFill>
            </a:endParaRP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                 		                   </a:t>
            </a:r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2051720" y="1844824"/>
            <a:ext cx="1440160" cy="1944216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913" b="21536"/>
          <a:stretch/>
        </p:blipFill>
        <p:spPr bwMode="auto">
          <a:xfrm>
            <a:off x="3101677" y="1497677"/>
            <a:ext cx="1024553" cy="437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e 3"/>
          <p:cNvSpPr/>
          <p:nvPr/>
        </p:nvSpPr>
        <p:spPr>
          <a:xfrm>
            <a:off x="3491880" y="1700808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2889845" y="4293096"/>
            <a:ext cx="423664" cy="31088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02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184576"/>
          </a:xfrm>
        </p:spPr>
        <p:txBody>
          <a:bodyPr>
            <a:normAutofit/>
          </a:bodyPr>
          <a:lstStyle/>
          <a:p>
            <a:pPr algn="just"/>
            <a:r>
              <a:rPr lang="de-DE" sz="1600" dirty="0">
                <a:solidFill>
                  <a:schemeClr val="tx1"/>
                </a:solidFill>
              </a:rPr>
              <a:t>Die drei Leiter des Drehstromnetzes versorgen die Wicklungen des Ständers: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u="sng" dirty="0">
                <a:solidFill>
                  <a:schemeClr val="tx1"/>
                </a:solidFill>
              </a:rPr>
              <a:t>Zeitpunkt t</a:t>
            </a:r>
            <a:r>
              <a:rPr lang="de-DE" sz="1400" u="sng" baseline="-25000" dirty="0">
                <a:solidFill>
                  <a:schemeClr val="tx1"/>
                </a:solidFill>
              </a:rPr>
              <a:t>1</a:t>
            </a:r>
            <a:r>
              <a:rPr lang="de-DE" sz="1400" u="sng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Die Ströme i</a:t>
            </a:r>
            <a:r>
              <a:rPr lang="de-DE" sz="1400" baseline="-25000" dirty="0">
                <a:solidFill>
                  <a:schemeClr val="tx1"/>
                </a:solidFill>
              </a:rPr>
              <a:t>2</a:t>
            </a:r>
            <a:r>
              <a:rPr lang="de-DE" sz="1400" dirty="0">
                <a:solidFill>
                  <a:schemeClr val="tx1"/>
                </a:solidFill>
              </a:rPr>
              <a:t> und i</a:t>
            </a:r>
            <a:r>
              <a:rPr lang="de-DE" sz="1400" baseline="-25000" dirty="0">
                <a:solidFill>
                  <a:schemeClr val="tx1"/>
                </a:solidFill>
              </a:rPr>
              <a:t>3</a:t>
            </a:r>
            <a:r>
              <a:rPr lang="de-DE" sz="1400" dirty="0">
                <a:solidFill>
                  <a:schemeClr val="tx1"/>
                </a:solidFill>
              </a:rPr>
              <a:t> sind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negativ (herausfließend),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weshalb die Magnetpole</a:t>
            </a:r>
          </a:p>
          <a:p>
            <a:pPr algn="just"/>
            <a:r>
              <a:rPr lang="de-DE" sz="1400" b="1" dirty="0">
                <a:solidFill>
                  <a:srgbClr val="FF0000"/>
                </a:solidFill>
              </a:rPr>
              <a:t>N</a:t>
            </a:r>
            <a:r>
              <a:rPr lang="de-DE" sz="1400" dirty="0">
                <a:solidFill>
                  <a:schemeClr val="tx1"/>
                </a:solidFill>
              </a:rPr>
              <a:t> und </a:t>
            </a:r>
            <a:r>
              <a:rPr lang="de-DE" sz="1400" b="1" dirty="0">
                <a:solidFill>
                  <a:srgbClr val="00B050"/>
                </a:solidFill>
              </a:rPr>
              <a:t>S </a:t>
            </a:r>
            <a:r>
              <a:rPr lang="de-DE" sz="1400" dirty="0">
                <a:solidFill>
                  <a:schemeClr val="tx1"/>
                </a:solidFill>
              </a:rPr>
              <a:t>vertauscht sind.	                  </a:t>
            </a:r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  <a:p>
            <a:pPr algn="just"/>
            <a:endParaRPr lang="de-DE" sz="1400" b="1" dirty="0">
              <a:solidFill>
                <a:srgbClr val="00B050"/>
              </a:solidFill>
            </a:endParaRP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                 		                   </a:t>
            </a:r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				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- Entstehung des Drehfeldes</a:t>
            </a:r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2051720" y="3501008"/>
            <a:ext cx="1418217" cy="28803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913" b="21536"/>
          <a:stretch/>
        </p:blipFill>
        <p:spPr bwMode="auto">
          <a:xfrm>
            <a:off x="3101677" y="1497677"/>
            <a:ext cx="1024553" cy="437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e 3"/>
          <p:cNvSpPr/>
          <p:nvPr/>
        </p:nvSpPr>
        <p:spPr>
          <a:xfrm>
            <a:off x="3469937" y="3429000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2762359" y="5717202"/>
            <a:ext cx="356426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3499762" y="5717202"/>
            <a:ext cx="356426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361925" y="52402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514325" y="52402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915816" y="53926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851920" y="542547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69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184576"/>
          </a:xfrm>
        </p:spPr>
        <p:txBody>
          <a:bodyPr>
            <a:normAutofit/>
          </a:bodyPr>
          <a:lstStyle/>
          <a:p>
            <a:pPr algn="just"/>
            <a:r>
              <a:rPr lang="de-DE" sz="1600" dirty="0">
                <a:solidFill>
                  <a:schemeClr val="tx1"/>
                </a:solidFill>
              </a:rPr>
              <a:t>Die drei Leiter des Drehstromnetzes versorgen die Wicklungen des Ständers: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u="sng" dirty="0">
                <a:solidFill>
                  <a:schemeClr val="tx1"/>
                </a:solidFill>
              </a:rPr>
              <a:t>Zeitpunkt t</a:t>
            </a:r>
            <a:r>
              <a:rPr lang="de-DE" sz="1400" u="sng" baseline="-25000" dirty="0">
                <a:solidFill>
                  <a:schemeClr val="tx1"/>
                </a:solidFill>
              </a:rPr>
              <a:t>2</a:t>
            </a:r>
            <a:r>
              <a:rPr lang="de-DE" sz="1400" u="sng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Der Strom i</a:t>
            </a:r>
            <a:r>
              <a:rPr lang="de-DE" sz="1400" baseline="-25000" dirty="0">
                <a:solidFill>
                  <a:schemeClr val="tx1"/>
                </a:solidFill>
              </a:rPr>
              <a:t>1</a:t>
            </a:r>
            <a:r>
              <a:rPr lang="de-DE" sz="1400" dirty="0">
                <a:solidFill>
                  <a:schemeClr val="tx1"/>
                </a:solidFill>
              </a:rPr>
              <a:t> ist nun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negativ (herausfließend),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die Magnetpole </a:t>
            </a:r>
            <a:r>
              <a:rPr lang="de-DE" sz="1400" b="1" dirty="0">
                <a:solidFill>
                  <a:srgbClr val="FF0000"/>
                </a:solidFill>
              </a:rPr>
              <a:t>N</a:t>
            </a:r>
            <a:r>
              <a:rPr lang="de-DE" sz="1400" dirty="0">
                <a:solidFill>
                  <a:schemeClr val="tx1"/>
                </a:solidFill>
              </a:rPr>
              <a:t> und </a:t>
            </a:r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wechseln.				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- Entstehung des Drehfeldes</a:t>
            </a:r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2051720" y="3512438"/>
            <a:ext cx="2401197" cy="27660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6723" b="21536"/>
          <a:stretch/>
        </p:blipFill>
        <p:spPr bwMode="auto">
          <a:xfrm>
            <a:off x="3101677" y="1497677"/>
            <a:ext cx="2007533" cy="437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e 3"/>
          <p:cNvSpPr/>
          <p:nvPr/>
        </p:nvSpPr>
        <p:spPr>
          <a:xfrm>
            <a:off x="4452917" y="3440430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4067944" y="4941168"/>
            <a:ext cx="356426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361925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514325" y="52402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915816" y="53926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851920" y="542547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416554" y="504180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385582" y="456138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3419872" y="508518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393694" y="456138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9" name="Ellipse 18"/>
          <p:cNvSpPr/>
          <p:nvPr/>
        </p:nvSpPr>
        <p:spPr>
          <a:xfrm>
            <a:off x="3469937" y="1700808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038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184576"/>
          </a:xfrm>
        </p:spPr>
        <p:txBody>
          <a:bodyPr>
            <a:normAutofit/>
          </a:bodyPr>
          <a:lstStyle/>
          <a:p>
            <a:pPr algn="just"/>
            <a:r>
              <a:rPr lang="de-DE" sz="1600" dirty="0">
                <a:solidFill>
                  <a:schemeClr val="tx1"/>
                </a:solidFill>
              </a:rPr>
              <a:t>Die drei Leiter des Drehstromnetzes versorgen die Wicklungen des Ständers: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u="sng" dirty="0">
                <a:solidFill>
                  <a:schemeClr val="tx1"/>
                </a:solidFill>
              </a:rPr>
              <a:t>Zeitpunkt t</a:t>
            </a:r>
            <a:r>
              <a:rPr lang="de-DE" sz="1400" u="sng" baseline="-25000" dirty="0">
                <a:solidFill>
                  <a:schemeClr val="tx1"/>
                </a:solidFill>
              </a:rPr>
              <a:t>2</a:t>
            </a:r>
            <a:r>
              <a:rPr lang="de-DE" sz="1400" u="sng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Der Strom i</a:t>
            </a:r>
            <a:r>
              <a:rPr lang="de-DE" sz="1400" baseline="-25000" dirty="0">
                <a:solidFill>
                  <a:schemeClr val="tx1"/>
                </a:solidFill>
              </a:rPr>
              <a:t>2</a:t>
            </a:r>
            <a:r>
              <a:rPr lang="de-DE" sz="1400" dirty="0">
                <a:solidFill>
                  <a:schemeClr val="tx1"/>
                </a:solidFill>
              </a:rPr>
              <a:t> ist nun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positiv (hineinfließend),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die Magnetpole </a:t>
            </a:r>
            <a:r>
              <a:rPr lang="de-DE" sz="1400" b="1" dirty="0">
                <a:solidFill>
                  <a:srgbClr val="FF0000"/>
                </a:solidFill>
              </a:rPr>
              <a:t>N</a:t>
            </a:r>
            <a:r>
              <a:rPr lang="de-DE" sz="1400" dirty="0">
                <a:solidFill>
                  <a:schemeClr val="tx1"/>
                </a:solidFill>
              </a:rPr>
              <a:t> und </a:t>
            </a:r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wechseln.				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- Entstehung des Drehfeldes</a:t>
            </a:r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2051720" y="1879114"/>
            <a:ext cx="2401197" cy="1909926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6723" b="21536"/>
          <a:stretch/>
        </p:blipFill>
        <p:spPr bwMode="auto">
          <a:xfrm>
            <a:off x="3101677" y="1497677"/>
            <a:ext cx="2007533" cy="437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e 3"/>
          <p:cNvSpPr/>
          <p:nvPr/>
        </p:nvSpPr>
        <p:spPr>
          <a:xfrm>
            <a:off x="3457590" y="3429000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V="1">
            <a:off x="4594767" y="5517232"/>
            <a:ext cx="178213" cy="216024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361925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514325" y="52402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915816" y="53926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851920" y="542547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416554" y="504180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385582" y="456138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3419872" y="508518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393694" y="456138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499992" y="5157192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860032" y="53926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1" name="Ellipse 20"/>
          <p:cNvSpPr/>
          <p:nvPr/>
        </p:nvSpPr>
        <p:spPr>
          <a:xfrm>
            <a:off x="4477132" y="1735098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12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184576"/>
          </a:xfrm>
        </p:spPr>
        <p:txBody>
          <a:bodyPr>
            <a:normAutofit/>
          </a:bodyPr>
          <a:lstStyle/>
          <a:p>
            <a:pPr algn="just"/>
            <a:r>
              <a:rPr lang="de-DE" sz="1600" dirty="0">
                <a:solidFill>
                  <a:schemeClr val="tx1"/>
                </a:solidFill>
              </a:rPr>
              <a:t>Die drei Leiter des Drehstromnetzes versorgen die Wicklungen des Ständers: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u="sng" dirty="0">
                <a:solidFill>
                  <a:schemeClr val="tx1"/>
                </a:solidFill>
              </a:rPr>
              <a:t>Zeitpunkt t</a:t>
            </a:r>
            <a:r>
              <a:rPr lang="de-DE" sz="1400" u="sng" baseline="-25000" dirty="0">
                <a:solidFill>
                  <a:schemeClr val="tx1"/>
                </a:solidFill>
              </a:rPr>
              <a:t>2</a:t>
            </a:r>
            <a:r>
              <a:rPr lang="de-DE" sz="1400" u="sng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An der Stromrichtung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von i</a:t>
            </a:r>
            <a:r>
              <a:rPr lang="de-DE" sz="1400" baseline="-25000" dirty="0">
                <a:solidFill>
                  <a:schemeClr val="tx1"/>
                </a:solidFill>
              </a:rPr>
              <a:t>3</a:t>
            </a:r>
            <a:r>
              <a:rPr lang="de-DE" sz="1400" dirty="0">
                <a:solidFill>
                  <a:schemeClr val="tx1"/>
                </a:solidFill>
              </a:rPr>
              <a:t> ist hat sich nichts geändert,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die Magnetpole </a:t>
            </a:r>
            <a:r>
              <a:rPr lang="de-DE" sz="1400" b="1" dirty="0">
                <a:solidFill>
                  <a:srgbClr val="FF0000"/>
                </a:solidFill>
              </a:rPr>
              <a:t>N</a:t>
            </a:r>
            <a:r>
              <a:rPr lang="de-DE" sz="1400" dirty="0">
                <a:solidFill>
                  <a:schemeClr val="tx1"/>
                </a:solidFill>
              </a:rPr>
              <a:t> und </a:t>
            </a:r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bleiben.				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- Entstehung des Drehfeldes</a:t>
            </a:r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2699792" y="3506718"/>
            <a:ext cx="1753125" cy="64236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6723" b="21536"/>
          <a:stretch/>
        </p:blipFill>
        <p:spPr bwMode="auto">
          <a:xfrm>
            <a:off x="3101677" y="1497677"/>
            <a:ext cx="2007533" cy="437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e 3"/>
          <p:cNvSpPr/>
          <p:nvPr/>
        </p:nvSpPr>
        <p:spPr>
          <a:xfrm>
            <a:off x="4452917" y="3440430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H="1" flipV="1">
            <a:off x="4393694" y="5546521"/>
            <a:ext cx="201073" cy="18673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361925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514325" y="52402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915816" y="53926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851920" y="542547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416554" y="504180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385582" y="456138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3419872" y="508518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393694" y="456138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499992" y="5157192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860032" y="53926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1" name="Ellipse 20"/>
          <p:cNvSpPr/>
          <p:nvPr/>
        </p:nvSpPr>
        <p:spPr>
          <a:xfrm>
            <a:off x="3491880" y="3429000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995936" y="5497487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355976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44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184576"/>
          </a:xfrm>
        </p:spPr>
        <p:txBody>
          <a:bodyPr>
            <a:normAutofit/>
          </a:bodyPr>
          <a:lstStyle/>
          <a:p>
            <a:pPr algn="just"/>
            <a:r>
              <a:rPr lang="de-DE" sz="1600" dirty="0">
                <a:solidFill>
                  <a:schemeClr val="tx1"/>
                </a:solidFill>
              </a:rPr>
              <a:t>Die drei Leiter des Drehstromnetzes versorgen die Wicklungen des Ständers: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u="sng" dirty="0">
                <a:solidFill>
                  <a:schemeClr val="tx1"/>
                </a:solidFill>
              </a:rPr>
              <a:t>Zeitpunkt t</a:t>
            </a:r>
            <a:r>
              <a:rPr lang="de-DE" sz="1400" u="sng" baseline="-25000" dirty="0">
                <a:solidFill>
                  <a:schemeClr val="tx1"/>
                </a:solidFill>
              </a:rPr>
              <a:t>3</a:t>
            </a:r>
            <a:r>
              <a:rPr lang="de-DE" sz="1400" u="sng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Wie wird sich die Lage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der Magnetpole </a:t>
            </a:r>
            <a:r>
              <a:rPr lang="de-DE" sz="1400" b="1" dirty="0">
                <a:solidFill>
                  <a:srgbClr val="FF0000"/>
                </a:solidFill>
              </a:rPr>
              <a:t>N</a:t>
            </a:r>
            <a:r>
              <a:rPr lang="de-DE" sz="1400" dirty="0">
                <a:solidFill>
                  <a:schemeClr val="tx1"/>
                </a:solidFill>
              </a:rPr>
              <a:t> und </a:t>
            </a:r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im Innern des Ständers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verändern?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Bitte selbst herleiten!			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- Entstehung des Drehfeldes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4793" b="21536"/>
          <a:stretch/>
        </p:blipFill>
        <p:spPr bwMode="auto">
          <a:xfrm>
            <a:off x="3101677" y="1497677"/>
            <a:ext cx="3024803" cy="437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e 3"/>
          <p:cNvSpPr/>
          <p:nvPr/>
        </p:nvSpPr>
        <p:spPr>
          <a:xfrm>
            <a:off x="5470187" y="3463290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H="1" flipV="1">
            <a:off x="5580112" y="6021288"/>
            <a:ext cx="1" cy="47476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361925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514325" y="52402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915816" y="53926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851920" y="542547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416554" y="504180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385582" y="456138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3419872" y="508518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393694" y="456138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499992" y="5157192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860032" y="53926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1" name="Ellipse 20"/>
          <p:cNvSpPr/>
          <p:nvPr/>
        </p:nvSpPr>
        <p:spPr>
          <a:xfrm>
            <a:off x="5446410" y="1714500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995936" y="5497487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355976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5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184576"/>
          </a:xfrm>
        </p:spPr>
        <p:txBody>
          <a:bodyPr>
            <a:normAutofit/>
          </a:bodyPr>
          <a:lstStyle/>
          <a:p>
            <a:pPr algn="just"/>
            <a:r>
              <a:rPr lang="de-DE" sz="1600" dirty="0">
                <a:solidFill>
                  <a:schemeClr val="tx1"/>
                </a:solidFill>
              </a:rPr>
              <a:t>Die drei Leiter des Drehstromnetzes versorgen die Wicklungen des Ständers: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u="sng" dirty="0">
                <a:solidFill>
                  <a:schemeClr val="tx1"/>
                </a:solidFill>
              </a:rPr>
              <a:t>Zeitpunkt t</a:t>
            </a:r>
            <a:r>
              <a:rPr lang="de-DE" sz="1400" u="sng" baseline="-25000" dirty="0">
                <a:solidFill>
                  <a:schemeClr val="tx1"/>
                </a:solidFill>
              </a:rPr>
              <a:t>3</a:t>
            </a:r>
            <a:r>
              <a:rPr lang="de-DE" sz="1400" u="sng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Nun haben die Ströme i</a:t>
            </a:r>
            <a:r>
              <a:rPr lang="de-DE" sz="1400" baseline="-25000" dirty="0">
                <a:solidFill>
                  <a:schemeClr val="tx1"/>
                </a:solidFill>
              </a:rPr>
              <a:t>2</a:t>
            </a:r>
            <a:r>
              <a:rPr lang="de-DE" sz="1400" dirty="0">
                <a:solidFill>
                  <a:schemeClr val="tx1"/>
                </a:solidFill>
              </a:rPr>
              <a:t> und i</a:t>
            </a:r>
            <a:r>
              <a:rPr lang="de-DE" sz="1400" baseline="-25000" dirty="0">
                <a:solidFill>
                  <a:schemeClr val="tx1"/>
                </a:solidFill>
              </a:rPr>
              <a:t>3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Ihre Richtung geändert.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Somit wechseln deren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Magnetpole </a:t>
            </a:r>
            <a:r>
              <a:rPr lang="de-DE" sz="1400" b="1" dirty="0">
                <a:solidFill>
                  <a:srgbClr val="FF0000"/>
                </a:solidFill>
              </a:rPr>
              <a:t>N</a:t>
            </a:r>
            <a:r>
              <a:rPr lang="de-DE" sz="1400" dirty="0">
                <a:solidFill>
                  <a:schemeClr val="tx1"/>
                </a:solidFill>
              </a:rPr>
              <a:t> und </a:t>
            </a:r>
            <a:r>
              <a:rPr lang="de-DE" sz="1400" b="1" dirty="0">
                <a:solidFill>
                  <a:srgbClr val="00B050"/>
                </a:solidFill>
              </a:rPr>
              <a:t>S</a:t>
            </a:r>
            <a:r>
              <a:rPr lang="de-DE" sz="1400" b="1" dirty="0">
                <a:solidFill>
                  <a:schemeClr val="tx1"/>
                </a:solidFill>
              </a:rPr>
              <a:t>.</a:t>
            </a:r>
            <a:r>
              <a:rPr lang="de-DE" sz="1400" dirty="0">
                <a:solidFill>
                  <a:schemeClr val="tx1"/>
                </a:solidFill>
              </a:rPr>
              <a:t>		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- Entstehung des Drehfeldes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4793" b="21536"/>
          <a:stretch/>
        </p:blipFill>
        <p:spPr bwMode="auto">
          <a:xfrm>
            <a:off x="3101677" y="1497677"/>
            <a:ext cx="3024803" cy="437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e 3"/>
          <p:cNvSpPr/>
          <p:nvPr/>
        </p:nvSpPr>
        <p:spPr>
          <a:xfrm>
            <a:off x="5470187" y="3463290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H="1" flipV="1">
            <a:off x="5580112" y="6021288"/>
            <a:ext cx="1" cy="47476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361925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514325" y="52402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915816" y="53926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851920" y="542547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416554" y="504180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385582" y="456138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3419872" y="508518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393694" y="456138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499992" y="5157192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860032" y="53926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1" name="Ellipse 20"/>
          <p:cNvSpPr/>
          <p:nvPr/>
        </p:nvSpPr>
        <p:spPr>
          <a:xfrm>
            <a:off x="5446410" y="1714500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995936" y="5497487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355976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5364088" y="5194910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5447526" y="503946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5508486" y="519186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683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184576"/>
          </a:xfrm>
        </p:spPr>
        <p:txBody>
          <a:bodyPr>
            <a:normAutofit/>
          </a:bodyPr>
          <a:lstStyle/>
          <a:p>
            <a:pPr algn="just"/>
            <a:r>
              <a:rPr lang="de-DE" sz="1600" dirty="0">
                <a:solidFill>
                  <a:schemeClr val="tx1"/>
                </a:solidFill>
              </a:rPr>
              <a:t>Die drei Leiter des Drehstromnetzes versorgen nun Wicklungen des Ständers: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u="sng" dirty="0">
                <a:solidFill>
                  <a:schemeClr val="tx1"/>
                </a:solidFill>
              </a:rPr>
              <a:t>Zeitpunkt t</a:t>
            </a:r>
            <a:r>
              <a:rPr lang="de-DE" sz="1400" u="sng" baseline="-25000" dirty="0">
                <a:solidFill>
                  <a:schemeClr val="tx1"/>
                </a:solidFill>
              </a:rPr>
              <a:t>4</a:t>
            </a:r>
            <a:r>
              <a:rPr lang="de-DE" sz="1400" u="sng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Zum Zeitpunkt t</a:t>
            </a:r>
            <a:r>
              <a:rPr lang="de-DE" sz="1400" baseline="-25000" dirty="0">
                <a:solidFill>
                  <a:schemeClr val="tx1"/>
                </a:solidFill>
              </a:rPr>
              <a:t>4</a:t>
            </a:r>
            <a:r>
              <a:rPr lang="de-DE" sz="1400" dirty="0">
                <a:solidFill>
                  <a:schemeClr val="tx1"/>
                </a:solidFill>
              </a:rPr>
              <a:t> haben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wir wieder die gleichen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Verhältnisse wie zum 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Zeitpunkt t</a:t>
            </a:r>
            <a:r>
              <a:rPr lang="de-DE" sz="1400" baseline="-25000" dirty="0">
                <a:solidFill>
                  <a:schemeClr val="tx1"/>
                </a:solidFill>
              </a:rPr>
              <a:t>1</a:t>
            </a:r>
            <a:r>
              <a:rPr lang="de-DE" sz="1400" dirty="0">
                <a:solidFill>
                  <a:schemeClr val="tx1"/>
                </a:solidFill>
              </a:rPr>
              <a:t>.	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- Entstehung des Drehfeldes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500" b="21536"/>
          <a:stretch/>
        </p:blipFill>
        <p:spPr bwMode="auto">
          <a:xfrm>
            <a:off x="3101677" y="1497677"/>
            <a:ext cx="4476413" cy="437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e 3"/>
          <p:cNvSpPr/>
          <p:nvPr/>
        </p:nvSpPr>
        <p:spPr>
          <a:xfrm>
            <a:off x="6444208" y="3463290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H="1" flipV="1">
            <a:off x="6516216" y="6021288"/>
            <a:ext cx="1" cy="47476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361925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514325" y="52402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915816" y="53926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851920" y="542547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416554" y="504180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385582" y="456138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3419872" y="508518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393694" y="456138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499992" y="5157192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860032" y="539263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1" name="Ellipse 20"/>
          <p:cNvSpPr/>
          <p:nvPr/>
        </p:nvSpPr>
        <p:spPr>
          <a:xfrm>
            <a:off x="6444208" y="1714500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995936" y="5497487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355976" y="5209455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5364088" y="5194910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5447526" y="503946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5508486" y="5191864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N</a:t>
            </a:r>
          </a:p>
        </p:txBody>
      </p:sp>
      <p:cxnSp>
        <p:nvCxnSpPr>
          <p:cNvPr id="27" name="Gerade Verbindung mit Pfeil 26"/>
          <p:cNvCxnSpPr/>
          <p:nvPr/>
        </p:nvCxnSpPr>
        <p:spPr>
          <a:xfrm flipH="1" flipV="1">
            <a:off x="3563888" y="6021288"/>
            <a:ext cx="1" cy="47476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89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04E3A14AC6EE24685F5F87063F26976" ma:contentTypeVersion="1" ma:contentTypeDescription="Ein neues Dokument erstellen." ma:contentTypeScope="" ma:versionID="352c69f4ca7257fbce19896c6664d66c">
  <xsd:schema xmlns:xsd="http://www.w3.org/2001/XMLSchema" xmlns:xs="http://www.w3.org/2001/XMLSchema" xmlns:p="http://schemas.microsoft.com/office/2006/metadata/properties" xmlns:ns2="55696b60-0389-45c2-bb8c-032517eb46a2" targetNamespace="http://schemas.microsoft.com/office/2006/metadata/properties" ma:root="true" ma:fieldsID="db29f27168fee2738db85bf75344cf4f" ns2:_="">
    <xsd:import namespace="55696b60-0389-45c2-bb8c-032517eb46a2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696b60-0389-45c2-bb8c-032517eb46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536ACB-E95A-4561-9B58-1D454CB634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E90601-6297-4DF4-9044-A79F773C09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696b60-0389-45c2-bb8c-032517eb46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5F42C8-A1E3-4EDC-9B05-C88D2D85F8A6}">
  <ds:schemaRefs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5696b60-0389-45c2-bb8c-032517eb46a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794</Words>
  <PresentationFormat>Bildschirmpräsentation (4:3)</PresentationFormat>
  <Paragraphs>433</Paragraphs>
  <Slides>17</Slides>
  <Notes>17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 Math</vt:lpstr>
      <vt:lpstr>Larissa-Design</vt:lpstr>
      <vt:lpstr>DASM – Entstehung des Drehfelds</vt:lpstr>
      <vt:lpstr>DASM - Entstehung des Drehfeldes</vt:lpstr>
      <vt:lpstr>DASM - Entstehung des Drehfeldes</vt:lpstr>
      <vt:lpstr>DASM - Entstehung des Drehfeldes</vt:lpstr>
      <vt:lpstr>DASM - Entstehung des Drehfeldes</vt:lpstr>
      <vt:lpstr>DASM - Entstehung des Drehfeldes</vt:lpstr>
      <vt:lpstr>DASM - Entstehung des Drehfeldes</vt:lpstr>
      <vt:lpstr>DASM - Entstehung des Drehfeldes</vt:lpstr>
      <vt:lpstr>DASM - Entstehung des Drehfeldes</vt:lpstr>
      <vt:lpstr>DASM - Entstehung des Drehfeldes</vt:lpstr>
      <vt:lpstr>DASM - Entstehung des Drehfeldes</vt:lpstr>
      <vt:lpstr>DASM - Entstehung des Drehfeldes</vt:lpstr>
      <vt:lpstr>DASM - Entstehung des Drehfeldes</vt:lpstr>
      <vt:lpstr>DASM - Entstehung des Drehfeldes</vt:lpstr>
      <vt:lpstr>DASM - Entstehung des Drehfeldes</vt:lpstr>
      <vt:lpstr>DASM - Entstehung des Drehfeldes</vt:lpstr>
      <vt:lpstr>DASM - Entstehung des Drehfeldes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2020-04-17T09:26:48Z</dcterms:created>
  <dcterms:modified xsi:type="dcterms:W3CDTF">2021-07-13T14:26:12Z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0x010100C04E3A14AC6EE24685F5F87063F26976</vt:lpwstr>
  </property>
</Properties>
</file>